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16"/>
  </p:notesMasterIdLst>
  <p:sldIdLst>
    <p:sldId id="256" r:id="rId4"/>
    <p:sldId id="258" r:id="rId5"/>
    <p:sldId id="305" r:id="rId6"/>
    <p:sldId id="306" r:id="rId7"/>
    <p:sldId id="257" r:id="rId8"/>
    <p:sldId id="261" r:id="rId9"/>
    <p:sldId id="307" r:id="rId10"/>
    <p:sldId id="260" r:id="rId11"/>
    <p:sldId id="273" r:id="rId12"/>
    <p:sldId id="308" r:id="rId13"/>
    <p:sldId id="304" r:id="rId14"/>
    <p:sldId id="2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9912"/>
    <a:srgbClr val="092C64"/>
    <a:srgbClr val="FAFCFC"/>
    <a:srgbClr val="525B88"/>
    <a:srgbClr val="87B049"/>
    <a:srgbClr val="DEE2FC"/>
    <a:srgbClr val="DFF5CE"/>
    <a:srgbClr val="F8FD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5" autoAdjust="0"/>
    <p:restoredTop sz="90315" autoAdjust="0"/>
  </p:normalViewPr>
  <p:slideViewPr>
    <p:cSldViewPr snapToGrid="0" showGuides="1">
      <p:cViewPr varScale="1">
        <p:scale>
          <a:sx n="100" d="100"/>
          <a:sy n="100" d="100"/>
        </p:scale>
        <p:origin x="990"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CB5121-6D0F-4451-8080-AE4D49ED0588}"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B13E4C-7C11-463A-85E7-5B057D9D022E}" type="slidenum">
              <a:rPr lang="en-US" smtClean="0"/>
              <a:t>‹#›</a:t>
            </a:fld>
            <a:endParaRPr lang="en-US"/>
          </a:p>
        </p:txBody>
      </p:sp>
    </p:spTree>
    <p:extLst>
      <p:ext uri="{BB962C8B-B14F-4D97-AF65-F5344CB8AC3E}">
        <p14:creationId xmlns:p14="http://schemas.microsoft.com/office/powerpoint/2010/main" val="3175216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0B13E4C-7C11-463A-85E7-5B057D9D022E}" type="slidenum">
              <a:rPr lang="en-US" smtClean="0"/>
              <a:t>1</a:t>
            </a:fld>
            <a:endParaRPr lang="en-US"/>
          </a:p>
        </p:txBody>
      </p:sp>
    </p:spTree>
    <p:extLst>
      <p:ext uri="{BB962C8B-B14F-4D97-AF65-F5344CB8AC3E}">
        <p14:creationId xmlns:p14="http://schemas.microsoft.com/office/powerpoint/2010/main" val="3125866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B13E4C-7C11-463A-85E7-5B057D9D022E}" type="slidenum">
              <a:rPr lang="en-US" smtClean="0"/>
              <a:t>2</a:t>
            </a:fld>
            <a:endParaRPr lang="en-US"/>
          </a:p>
        </p:txBody>
      </p:sp>
    </p:spTree>
    <p:extLst>
      <p:ext uri="{BB962C8B-B14F-4D97-AF65-F5344CB8AC3E}">
        <p14:creationId xmlns:p14="http://schemas.microsoft.com/office/powerpoint/2010/main" val="3030811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B13E4C-7C11-463A-85E7-5B057D9D022E}" type="slidenum">
              <a:rPr lang="en-US" smtClean="0"/>
              <a:t>5</a:t>
            </a:fld>
            <a:endParaRPr lang="en-US"/>
          </a:p>
        </p:txBody>
      </p:sp>
    </p:spTree>
    <p:extLst>
      <p:ext uri="{BB962C8B-B14F-4D97-AF65-F5344CB8AC3E}">
        <p14:creationId xmlns:p14="http://schemas.microsoft.com/office/powerpoint/2010/main" val="2566384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Carparking – </a:t>
            </a:r>
            <a:r>
              <a:rPr lang="en-US" dirty="0" err="1"/>
              <a:t>Qpark</a:t>
            </a:r>
            <a:r>
              <a:rPr lang="en-US" dirty="0"/>
              <a:t>, Park Rite, Euro Carparks, Jury</a:t>
            </a:r>
            <a:r>
              <a:rPr lang="en-US" baseline="0" dirty="0"/>
              <a:t> Doyle Hotel Group, Crowne Plaza, Clarion, Hilton, Portrane National Forensic Mental Hospital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13E4C-7C11-463A-85E7-5B057D9D02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826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B13E4C-7C11-463A-85E7-5B057D9D022E}" type="slidenum">
              <a:rPr lang="en-US" smtClean="0"/>
              <a:t>7</a:t>
            </a:fld>
            <a:endParaRPr lang="en-US"/>
          </a:p>
        </p:txBody>
      </p:sp>
    </p:spTree>
    <p:extLst>
      <p:ext uri="{BB962C8B-B14F-4D97-AF65-F5344CB8AC3E}">
        <p14:creationId xmlns:p14="http://schemas.microsoft.com/office/powerpoint/2010/main" val="3285375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B13E4C-7C11-463A-85E7-5B057D9D022E}" type="slidenum">
              <a:rPr lang="en-US" smtClean="0"/>
              <a:t>8</a:t>
            </a:fld>
            <a:endParaRPr lang="en-US"/>
          </a:p>
        </p:txBody>
      </p:sp>
    </p:spTree>
    <p:extLst>
      <p:ext uri="{BB962C8B-B14F-4D97-AF65-F5344CB8AC3E}">
        <p14:creationId xmlns:p14="http://schemas.microsoft.com/office/powerpoint/2010/main" val="2274598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13E4C-7C11-463A-85E7-5B057D9D02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885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9306-41B3-E16F-212F-BCDB438DFC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6717EA-15FB-7633-B399-BB1C2EDB8F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9ADDAB-E9F7-9D78-70C5-2ED0CF5EA69D}"/>
              </a:ext>
            </a:extLst>
          </p:cNvPr>
          <p:cNvSpPr>
            <a:spLocks noGrp="1"/>
          </p:cNvSpPr>
          <p:nvPr>
            <p:ph type="dt" sz="half" idx="10"/>
          </p:nvPr>
        </p:nvSpPr>
        <p:spPr/>
        <p:txBody>
          <a:bodyPr/>
          <a:lstStyle/>
          <a:p>
            <a:fld id="{3E3C616D-90F7-412F-BA76-485998FA961D}" type="datetimeFigureOut">
              <a:rPr lang="en-US" smtClean="0"/>
              <a:t>2/28/2024</a:t>
            </a:fld>
            <a:endParaRPr lang="en-US"/>
          </a:p>
        </p:txBody>
      </p:sp>
      <p:sp>
        <p:nvSpPr>
          <p:cNvPr id="5" name="Footer Placeholder 4">
            <a:extLst>
              <a:ext uri="{FF2B5EF4-FFF2-40B4-BE49-F238E27FC236}">
                <a16:creationId xmlns:a16="http://schemas.microsoft.com/office/drawing/2014/main" id="{261D9A89-7139-7D13-CAFF-995D0C440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DB773C-2C6D-4820-6710-964B58A112A4}"/>
              </a:ext>
            </a:extLst>
          </p:cNvPr>
          <p:cNvSpPr>
            <a:spLocks noGrp="1"/>
          </p:cNvSpPr>
          <p:nvPr>
            <p:ph type="sldNum" sz="quarter" idx="12"/>
          </p:nvPr>
        </p:nvSpPr>
        <p:spPr/>
        <p:txBody>
          <a:bodyPr/>
          <a:lstStyle/>
          <a:p>
            <a:fld id="{5DC47603-AEA8-43BA-9C2F-14B586BD249D}" type="slidenum">
              <a:rPr lang="en-US" smtClean="0"/>
              <a:t>‹#›</a:t>
            </a:fld>
            <a:endParaRPr lang="en-US"/>
          </a:p>
        </p:txBody>
      </p:sp>
      <p:sp>
        <p:nvSpPr>
          <p:cNvPr id="8" name="Rectangle 7">
            <a:extLst>
              <a:ext uri="{FF2B5EF4-FFF2-40B4-BE49-F238E27FC236}">
                <a16:creationId xmlns:a16="http://schemas.microsoft.com/office/drawing/2014/main" id="{D9C50D07-DD38-F7EA-BC9B-D7EBEFC3BDC2}"/>
              </a:ext>
            </a:extLst>
          </p:cNvPr>
          <p:cNvSpPr/>
          <p:nvPr userDrawn="1"/>
        </p:nvSpPr>
        <p:spPr>
          <a:xfrm>
            <a:off x="0" y="6707529"/>
            <a:ext cx="1678695" cy="150471"/>
          </a:xfrm>
          <a:prstGeom prst="rect">
            <a:avLst/>
          </a:prstGeom>
          <a:solidFill>
            <a:srgbClr val="DFF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275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EB5FA-BBD5-4179-DBAF-2D213886EA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E5DA01-E37D-AFFD-5DF0-8273FD07D7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F4136-912E-58D1-8E81-0D5C9BB83F25}"/>
              </a:ext>
            </a:extLst>
          </p:cNvPr>
          <p:cNvSpPr>
            <a:spLocks noGrp="1"/>
          </p:cNvSpPr>
          <p:nvPr>
            <p:ph type="dt" sz="half" idx="10"/>
          </p:nvPr>
        </p:nvSpPr>
        <p:spPr/>
        <p:txBody>
          <a:bodyPr/>
          <a:lstStyle/>
          <a:p>
            <a:fld id="{3E3C616D-90F7-412F-BA76-485998FA961D}" type="datetimeFigureOut">
              <a:rPr lang="en-US" smtClean="0"/>
              <a:t>2/28/2024</a:t>
            </a:fld>
            <a:endParaRPr lang="en-US"/>
          </a:p>
        </p:txBody>
      </p:sp>
      <p:sp>
        <p:nvSpPr>
          <p:cNvPr id="5" name="Footer Placeholder 4">
            <a:extLst>
              <a:ext uri="{FF2B5EF4-FFF2-40B4-BE49-F238E27FC236}">
                <a16:creationId xmlns:a16="http://schemas.microsoft.com/office/drawing/2014/main" id="{49C1A259-002E-9D0D-FE22-60E7A6805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23DAE9-E80D-F2AD-B73B-E3DEC6B7D6B3}"/>
              </a:ext>
            </a:extLst>
          </p:cNvPr>
          <p:cNvSpPr>
            <a:spLocks noGrp="1"/>
          </p:cNvSpPr>
          <p:nvPr>
            <p:ph type="sldNum" sz="quarter" idx="12"/>
          </p:nvPr>
        </p:nvSpPr>
        <p:spPr/>
        <p:txBody>
          <a:bodyPr/>
          <a:lstStyle/>
          <a:p>
            <a:fld id="{5DC47603-AEA8-43BA-9C2F-14B586BD249D}" type="slidenum">
              <a:rPr lang="en-US" smtClean="0"/>
              <a:t>‹#›</a:t>
            </a:fld>
            <a:endParaRPr lang="en-US"/>
          </a:p>
        </p:txBody>
      </p:sp>
    </p:spTree>
    <p:extLst>
      <p:ext uri="{BB962C8B-B14F-4D97-AF65-F5344CB8AC3E}">
        <p14:creationId xmlns:p14="http://schemas.microsoft.com/office/powerpoint/2010/main" val="3986201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6B1117-F512-DFC0-6F8F-54F1F69CA5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BDCD0D-4537-E167-A835-02C2C8B333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C70DF-A9B7-2BAE-619E-D2001136F4A6}"/>
              </a:ext>
            </a:extLst>
          </p:cNvPr>
          <p:cNvSpPr>
            <a:spLocks noGrp="1"/>
          </p:cNvSpPr>
          <p:nvPr>
            <p:ph type="dt" sz="half" idx="10"/>
          </p:nvPr>
        </p:nvSpPr>
        <p:spPr/>
        <p:txBody>
          <a:bodyPr/>
          <a:lstStyle/>
          <a:p>
            <a:fld id="{3E3C616D-90F7-412F-BA76-485998FA961D}" type="datetimeFigureOut">
              <a:rPr lang="en-US" smtClean="0"/>
              <a:t>2/28/2024</a:t>
            </a:fld>
            <a:endParaRPr lang="en-US"/>
          </a:p>
        </p:txBody>
      </p:sp>
      <p:sp>
        <p:nvSpPr>
          <p:cNvPr id="5" name="Footer Placeholder 4">
            <a:extLst>
              <a:ext uri="{FF2B5EF4-FFF2-40B4-BE49-F238E27FC236}">
                <a16:creationId xmlns:a16="http://schemas.microsoft.com/office/drawing/2014/main" id="{70C72248-A7BE-9ED9-4085-80D698DD03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09344-95C3-4581-B68E-69F0494837F6}"/>
              </a:ext>
            </a:extLst>
          </p:cNvPr>
          <p:cNvSpPr>
            <a:spLocks noGrp="1"/>
          </p:cNvSpPr>
          <p:nvPr>
            <p:ph type="sldNum" sz="quarter" idx="12"/>
          </p:nvPr>
        </p:nvSpPr>
        <p:spPr/>
        <p:txBody>
          <a:bodyPr/>
          <a:lstStyle/>
          <a:p>
            <a:fld id="{5DC47603-AEA8-43BA-9C2F-14B586BD249D}" type="slidenum">
              <a:rPr lang="en-US" smtClean="0"/>
              <a:t>‹#›</a:t>
            </a:fld>
            <a:endParaRPr lang="en-US"/>
          </a:p>
        </p:txBody>
      </p:sp>
    </p:spTree>
    <p:extLst>
      <p:ext uri="{BB962C8B-B14F-4D97-AF65-F5344CB8AC3E}">
        <p14:creationId xmlns:p14="http://schemas.microsoft.com/office/powerpoint/2010/main" val="2132673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FFAA-25BE-47A2-A60E-349BE354A8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993DAA34-980C-44A0-9965-D1AF72E12A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Tree>
    <p:extLst>
      <p:ext uri="{BB962C8B-B14F-4D97-AF65-F5344CB8AC3E}">
        <p14:creationId xmlns:p14="http://schemas.microsoft.com/office/powerpoint/2010/main" val="106868386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43E93-BC38-4864-A0B9-1D0652470EC7}"/>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0804DEF6-B94F-4858-A2BA-F37F3A9A606E}"/>
              </a:ext>
            </a:extLst>
          </p:cNvPr>
          <p:cNvSpPr>
            <a:spLocks noGrp="1"/>
          </p:cNvSpPr>
          <p:nvPr>
            <p:ph idx="1"/>
          </p:nvPr>
        </p:nvSpPr>
        <p:spPr>
          <a:xfrm>
            <a:off x="533400" y="1825624"/>
            <a:ext cx="11125200"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8" name="Round Same Side Corner Rectangle 7">
            <a:extLst>
              <a:ext uri="{FF2B5EF4-FFF2-40B4-BE49-F238E27FC236}">
                <a16:creationId xmlns:a16="http://schemas.microsoft.com/office/drawing/2014/main" id="{C7C10C37-1B34-9C47-BFDA-E7BCBCAF5638}"/>
              </a:ext>
            </a:extLst>
          </p:cNvPr>
          <p:cNvSpPr/>
          <p:nvPr userDrawn="1"/>
        </p:nvSpPr>
        <p:spPr>
          <a:xfrm>
            <a:off x="11264900" y="6451600"/>
            <a:ext cx="393700" cy="406399"/>
          </a:xfrm>
          <a:prstGeom prst="round2SameRect">
            <a:avLst>
              <a:gd name="adj1" fmla="val 0"/>
              <a:gd name="adj2" fmla="val 0"/>
            </a:avLst>
          </a:prstGeom>
          <a:gradFill>
            <a:gsLst>
              <a:gs pos="0">
                <a:schemeClr val="tx1">
                  <a:lumMod val="75000"/>
                  <a:lumOff val="25000"/>
                  <a:alpha val="55000"/>
                </a:schemeClr>
              </a:gs>
              <a:gs pos="100000">
                <a:schemeClr val="tx1">
                  <a:lumMod val="95000"/>
                  <a:lumOff val="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ID"/>
          </a:p>
        </p:txBody>
      </p:sp>
      <p:sp>
        <p:nvSpPr>
          <p:cNvPr id="9" name="TextBox 8">
            <a:extLst>
              <a:ext uri="{FF2B5EF4-FFF2-40B4-BE49-F238E27FC236}">
                <a16:creationId xmlns:a16="http://schemas.microsoft.com/office/drawing/2014/main" id="{37C666FA-622C-5543-89BA-BF7C87197421}"/>
              </a:ext>
            </a:extLst>
          </p:cNvPr>
          <p:cNvSpPr txBox="1"/>
          <p:nvPr userDrawn="1"/>
        </p:nvSpPr>
        <p:spPr>
          <a:xfrm>
            <a:off x="11295856" y="6571376"/>
            <a:ext cx="331788" cy="153888"/>
          </a:xfrm>
          <a:prstGeom prst="rect">
            <a:avLst/>
          </a:prstGeom>
          <a:noFill/>
        </p:spPr>
        <p:txBody>
          <a:bodyPr wrap="square" lIns="0" tIns="0" rIns="0" bIns="0" rtlCol="0" anchor="ctr">
            <a:spAutoFit/>
          </a:bodyPr>
          <a:lstStyle/>
          <a:p>
            <a:pPr algn="ctr"/>
            <a:fld id="{40876BFF-1584-4FA6-A406-00684317F9C8}" type="slidenum">
              <a:rPr lang="en-US" sz="1000" b="1" smtClean="0">
                <a:solidFill>
                  <a:schemeClr val="bg1"/>
                </a:solidFill>
                <a:latin typeface="Segoe UI" panose="020B0502040204020203" pitchFamily="34" charset="0"/>
                <a:cs typeface="Segoe UI" panose="020B0502040204020203" pitchFamily="34" charset="0"/>
              </a:rPr>
              <a:t>‹#›</a:t>
            </a:fld>
            <a:endParaRPr lang="en-US" sz="1000" b="1" dirty="0">
              <a:solidFill>
                <a:schemeClr val="bg1"/>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E2AE4779-5D10-CB40-8216-502FC71BE377}"/>
              </a:ext>
            </a:extLst>
          </p:cNvPr>
          <p:cNvSpPr txBox="1"/>
          <p:nvPr userDrawn="1"/>
        </p:nvSpPr>
        <p:spPr>
          <a:xfrm>
            <a:off x="9824682" y="6586765"/>
            <a:ext cx="1241788" cy="123111"/>
          </a:xfrm>
          <a:prstGeom prst="rect">
            <a:avLst/>
          </a:prstGeom>
          <a:noFill/>
        </p:spPr>
        <p:txBody>
          <a:bodyPr wrap="square" lIns="0" tIns="0" rIns="0" bIns="0" rtlCol="0" anchor="ctr">
            <a:spAutoFit/>
          </a:bodyPr>
          <a:lstStyle/>
          <a:p>
            <a:pPr algn="r"/>
            <a:r>
              <a:rPr lang="en-US" sz="800" b="0" dirty="0">
                <a:solidFill>
                  <a:schemeClr val="bg1">
                    <a:lumMod val="65000"/>
                  </a:schemeClr>
                </a:solidFill>
                <a:latin typeface="Segoe UI Light" panose="020B0502040204020203" pitchFamily="34" charset="0"/>
                <a:cs typeface="Segoe UI Light" panose="020B0502040204020203" pitchFamily="34" charset="0"/>
              </a:rPr>
              <a:t>E-Commerce Marketing Plan</a:t>
            </a:r>
          </a:p>
        </p:txBody>
      </p:sp>
      <p:cxnSp>
        <p:nvCxnSpPr>
          <p:cNvPr id="11" name="Straight Connector 10">
            <a:extLst>
              <a:ext uri="{FF2B5EF4-FFF2-40B4-BE49-F238E27FC236}">
                <a16:creationId xmlns:a16="http://schemas.microsoft.com/office/drawing/2014/main" id="{EC7C95B8-01FC-ED48-BB2E-207E6A148C9A}"/>
              </a:ext>
            </a:extLst>
          </p:cNvPr>
          <p:cNvCxnSpPr>
            <a:cxnSpLocks/>
          </p:cNvCxnSpPr>
          <p:nvPr userDrawn="1"/>
        </p:nvCxnSpPr>
        <p:spPr>
          <a:xfrm flipH="1">
            <a:off x="2" y="6648320"/>
            <a:ext cx="96262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3042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63D7A-540E-425A-BEF5-69BB8D40BC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2F3CBEA5-6625-4A00-B51E-8641A4AE23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4488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D00FA-CA57-4FCA-BFA6-C374C16C9DBB}"/>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FE40965A-09CA-4AA8-9C52-A5770F423454}"/>
              </a:ext>
            </a:extLst>
          </p:cNvPr>
          <p:cNvSpPr>
            <a:spLocks noGrp="1"/>
          </p:cNvSpPr>
          <p:nvPr>
            <p:ph sz="half" idx="1"/>
          </p:nvPr>
        </p:nvSpPr>
        <p:spPr>
          <a:xfrm>
            <a:off x="533400" y="1825624"/>
            <a:ext cx="5486400"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FE9E6E0D-8C89-4C4D-B2ED-BC0A4867F963}"/>
              </a:ext>
            </a:extLst>
          </p:cNvPr>
          <p:cNvSpPr>
            <a:spLocks noGrp="1"/>
          </p:cNvSpPr>
          <p:nvPr>
            <p:ph sz="half" idx="2"/>
          </p:nvPr>
        </p:nvSpPr>
        <p:spPr>
          <a:xfrm>
            <a:off x="6172200" y="1825624"/>
            <a:ext cx="5486400"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11" name="Round Same Side Corner Rectangle 10">
            <a:extLst>
              <a:ext uri="{FF2B5EF4-FFF2-40B4-BE49-F238E27FC236}">
                <a16:creationId xmlns:a16="http://schemas.microsoft.com/office/drawing/2014/main" id="{EB7246B7-6775-764E-A912-1312BEFC283F}"/>
              </a:ext>
            </a:extLst>
          </p:cNvPr>
          <p:cNvSpPr/>
          <p:nvPr userDrawn="1"/>
        </p:nvSpPr>
        <p:spPr>
          <a:xfrm>
            <a:off x="11264900" y="6451600"/>
            <a:ext cx="393700" cy="406399"/>
          </a:xfrm>
          <a:prstGeom prst="round2SameRect">
            <a:avLst>
              <a:gd name="adj1" fmla="val 0"/>
              <a:gd name="adj2" fmla="val 0"/>
            </a:avLst>
          </a:prstGeom>
          <a:gradFill>
            <a:gsLst>
              <a:gs pos="0">
                <a:schemeClr val="tx1">
                  <a:lumMod val="75000"/>
                  <a:lumOff val="25000"/>
                  <a:alpha val="55000"/>
                </a:schemeClr>
              </a:gs>
              <a:gs pos="100000">
                <a:schemeClr val="tx1">
                  <a:lumMod val="95000"/>
                  <a:lumOff val="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ID"/>
          </a:p>
        </p:txBody>
      </p:sp>
      <p:sp>
        <p:nvSpPr>
          <p:cNvPr id="12" name="TextBox 11">
            <a:extLst>
              <a:ext uri="{FF2B5EF4-FFF2-40B4-BE49-F238E27FC236}">
                <a16:creationId xmlns:a16="http://schemas.microsoft.com/office/drawing/2014/main" id="{8460D470-9B3D-CB43-814A-E7FA0C6373F0}"/>
              </a:ext>
            </a:extLst>
          </p:cNvPr>
          <p:cNvSpPr txBox="1"/>
          <p:nvPr userDrawn="1"/>
        </p:nvSpPr>
        <p:spPr>
          <a:xfrm>
            <a:off x="11295856" y="6571376"/>
            <a:ext cx="331788" cy="153888"/>
          </a:xfrm>
          <a:prstGeom prst="rect">
            <a:avLst/>
          </a:prstGeom>
          <a:noFill/>
        </p:spPr>
        <p:txBody>
          <a:bodyPr wrap="square" lIns="0" tIns="0" rIns="0" bIns="0" rtlCol="0" anchor="ctr">
            <a:spAutoFit/>
          </a:bodyPr>
          <a:lstStyle/>
          <a:p>
            <a:pPr algn="ctr"/>
            <a:fld id="{40876BFF-1584-4FA6-A406-00684317F9C8}" type="slidenum">
              <a:rPr lang="en-US" sz="1000" b="1" smtClean="0">
                <a:solidFill>
                  <a:schemeClr val="bg1"/>
                </a:solidFill>
                <a:latin typeface="Segoe UI" panose="020B0502040204020203" pitchFamily="34" charset="0"/>
                <a:cs typeface="Segoe UI" panose="020B0502040204020203" pitchFamily="34" charset="0"/>
              </a:rPr>
              <a:t>‹#›</a:t>
            </a:fld>
            <a:endParaRPr lang="en-US" sz="1000" b="1" dirty="0">
              <a:solidFill>
                <a:schemeClr val="bg1"/>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F488FB18-0850-704E-B163-405F8576E968}"/>
              </a:ext>
            </a:extLst>
          </p:cNvPr>
          <p:cNvSpPr txBox="1"/>
          <p:nvPr userDrawn="1"/>
        </p:nvSpPr>
        <p:spPr>
          <a:xfrm>
            <a:off x="9824682" y="6586765"/>
            <a:ext cx="1241788" cy="123111"/>
          </a:xfrm>
          <a:prstGeom prst="rect">
            <a:avLst/>
          </a:prstGeom>
          <a:noFill/>
        </p:spPr>
        <p:txBody>
          <a:bodyPr wrap="square" lIns="0" tIns="0" rIns="0" bIns="0" rtlCol="0" anchor="ctr">
            <a:spAutoFit/>
          </a:bodyPr>
          <a:lstStyle/>
          <a:p>
            <a:pPr algn="r"/>
            <a:r>
              <a:rPr lang="en-US" sz="800" b="0" dirty="0">
                <a:solidFill>
                  <a:schemeClr val="bg1">
                    <a:lumMod val="65000"/>
                  </a:schemeClr>
                </a:solidFill>
                <a:latin typeface="Segoe UI Light" panose="020B0502040204020203" pitchFamily="34" charset="0"/>
                <a:cs typeface="Segoe UI Light" panose="020B0502040204020203" pitchFamily="34" charset="0"/>
              </a:rPr>
              <a:t>E-Commerce Marketing Plan</a:t>
            </a:r>
          </a:p>
        </p:txBody>
      </p:sp>
      <p:cxnSp>
        <p:nvCxnSpPr>
          <p:cNvPr id="16" name="Straight Connector 15">
            <a:extLst>
              <a:ext uri="{FF2B5EF4-FFF2-40B4-BE49-F238E27FC236}">
                <a16:creationId xmlns:a16="http://schemas.microsoft.com/office/drawing/2014/main" id="{27B7FF1D-0624-CE4A-A4CD-F335145A03BD}"/>
              </a:ext>
            </a:extLst>
          </p:cNvPr>
          <p:cNvCxnSpPr>
            <a:cxnSpLocks/>
          </p:cNvCxnSpPr>
          <p:nvPr userDrawn="1"/>
        </p:nvCxnSpPr>
        <p:spPr>
          <a:xfrm flipH="1">
            <a:off x="2" y="6648320"/>
            <a:ext cx="96262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805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BB064-2B6B-4DB3-B5F2-73FB6436F6E4}"/>
              </a:ext>
            </a:extLst>
          </p:cNvPr>
          <p:cNvSpPr>
            <a:spLocks noGrp="1"/>
          </p:cNvSpPr>
          <p:nvPr>
            <p:ph type="title"/>
          </p:nvPr>
        </p:nvSpPr>
        <p:spPr>
          <a:xfrm>
            <a:off x="533400" y="365125"/>
            <a:ext cx="11128376" cy="1325563"/>
          </a:xfrm>
        </p:spPr>
        <p:txBody>
          <a:bodyPr/>
          <a:lstStyle/>
          <a:p>
            <a:r>
              <a:rPr lang="en-US" dirty="0"/>
              <a:t>Click to edit Master title style</a:t>
            </a:r>
            <a:endParaRPr lang="en-ID" dirty="0"/>
          </a:p>
        </p:txBody>
      </p:sp>
      <p:sp>
        <p:nvSpPr>
          <p:cNvPr id="3" name="Text Placeholder 2">
            <a:extLst>
              <a:ext uri="{FF2B5EF4-FFF2-40B4-BE49-F238E27FC236}">
                <a16:creationId xmlns:a16="http://schemas.microsoft.com/office/drawing/2014/main" id="{320364BD-656F-49D4-978C-1EF0460DC833}"/>
              </a:ext>
            </a:extLst>
          </p:cNvPr>
          <p:cNvSpPr>
            <a:spLocks noGrp="1"/>
          </p:cNvSpPr>
          <p:nvPr>
            <p:ph type="body" idx="1"/>
          </p:nvPr>
        </p:nvSpPr>
        <p:spPr>
          <a:xfrm>
            <a:off x="533400" y="1681163"/>
            <a:ext cx="5464175" cy="83704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2CC1E74-B5DE-489B-8062-6F648F39AF21}"/>
              </a:ext>
            </a:extLst>
          </p:cNvPr>
          <p:cNvSpPr>
            <a:spLocks noGrp="1"/>
          </p:cNvSpPr>
          <p:nvPr>
            <p:ph sz="half" idx="2"/>
          </p:nvPr>
        </p:nvSpPr>
        <p:spPr>
          <a:xfrm>
            <a:off x="533400" y="2505074"/>
            <a:ext cx="5464175" cy="37433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5" name="Text Placeholder 4">
            <a:extLst>
              <a:ext uri="{FF2B5EF4-FFF2-40B4-BE49-F238E27FC236}">
                <a16:creationId xmlns:a16="http://schemas.microsoft.com/office/drawing/2014/main" id="{ACD74AC3-B164-43D5-8EE3-2B3FACE1F05B}"/>
              </a:ext>
            </a:extLst>
          </p:cNvPr>
          <p:cNvSpPr>
            <a:spLocks noGrp="1"/>
          </p:cNvSpPr>
          <p:nvPr>
            <p:ph type="body" sz="quarter" idx="3"/>
          </p:nvPr>
        </p:nvSpPr>
        <p:spPr>
          <a:xfrm>
            <a:off x="6172200" y="1681163"/>
            <a:ext cx="5486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59746C-CBAC-4D9D-AFCA-8ED31A88891C}"/>
              </a:ext>
            </a:extLst>
          </p:cNvPr>
          <p:cNvSpPr>
            <a:spLocks noGrp="1"/>
          </p:cNvSpPr>
          <p:nvPr>
            <p:ph sz="quarter" idx="4"/>
          </p:nvPr>
        </p:nvSpPr>
        <p:spPr>
          <a:xfrm>
            <a:off x="6172200" y="2505074"/>
            <a:ext cx="5486400" cy="37433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13" name="Round Same Side Corner Rectangle 12">
            <a:extLst>
              <a:ext uri="{FF2B5EF4-FFF2-40B4-BE49-F238E27FC236}">
                <a16:creationId xmlns:a16="http://schemas.microsoft.com/office/drawing/2014/main" id="{CC35B9EB-9302-AA4F-9BF8-2737F857CCA0}"/>
              </a:ext>
            </a:extLst>
          </p:cNvPr>
          <p:cNvSpPr/>
          <p:nvPr userDrawn="1"/>
        </p:nvSpPr>
        <p:spPr>
          <a:xfrm>
            <a:off x="11264900" y="6451600"/>
            <a:ext cx="393700" cy="406399"/>
          </a:xfrm>
          <a:prstGeom prst="round2SameRect">
            <a:avLst>
              <a:gd name="adj1" fmla="val 0"/>
              <a:gd name="adj2" fmla="val 0"/>
            </a:avLst>
          </a:prstGeom>
          <a:gradFill>
            <a:gsLst>
              <a:gs pos="0">
                <a:schemeClr val="tx1">
                  <a:lumMod val="75000"/>
                  <a:lumOff val="25000"/>
                  <a:alpha val="55000"/>
                </a:schemeClr>
              </a:gs>
              <a:gs pos="100000">
                <a:schemeClr val="tx1">
                  <a:lumMod val="95000"/>
                  <a:lumOff val="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ID"/>
          </a:p>
        </p:txBody>
      </p:sp>
      <p:sp>
        <p:nvSpPr>
          <p:cNvPr id="14" name="TextBox 13">
            <a:extLst>
              <a:ext uri="{FF2B5EF4-FFF2-40B4-BE49-F238E27FC236}">
                <a16:creationId xmlns:a16="http://schemas.microsoft.com/office/drawing/2014/main" id="{1939A9EA-2ABF-C74F-806B-13D76E1FB850}"/>
              </a:ext>
            </a:extLst>
          </p:cNvPr>
          <p:cNvSpPr txBox="1"/>
          <p:nvPr userDrawn="1"/>
        </p:nvSpPr>
        <p:spPr>
          <a:xfrm>
            <a:off x="11295856" y="6571376"/>
            <a:ext cx="331788" cy="153888"/>
          </a:xfrm>
          <a:prstGeom prst="rect">
            <a:avLst/>
          </a:prstGeom>
          <a:noFill/>
        </p:spPr>
        <p:txBody>
          <a:bodyPr wrap="square" lIns="0" tIns="0" rIns="0" bIns="0" rtlCol="0" anchor="ctr">
            <a:spAutoFit/>
          </a:bodyPr>
          <a:lstStyle/>
          <a:p>
            <a:pPr algn="ctr"/>
            <a:fld id="{40876BFF-1584-4FA6-A406-00684317F9C8}" type="slidenum">
              <a:rPr lang="en-US" sz="1000" b="1" smtClean="0">
                <a:solidFill>
                  <a:schemeClr val="bg1"/>
                </a:solidFill>
                <a:latin typeface="Segoe UI" panose="020B0502040204020203" pitchFamily="34" charset="0"/>
                <a:cs typeface="Segoe UI" panose="020B0502040204020203" pitchFamily="34" charset="0"/>
              </a:rPr>
              <a:t>‹#›</a:t>
            </a:fld>
            <a:endParaRPr lang="en-US" sz="1000" b="1" dirty="0">
              <a:solidFill>
                <a:schemeClr val="bg1"/>
              </a:solidFill>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84FCB34C-4B8E-D84B-AE23-17CC99BFE0E2}"/>
              </a:ext>
            </a:extLst>
          </p:cNvPr>
          <p:cNvSpPr txBox="1"/>
          <p:nvPr userDrawn="1"/>
        </p:nvSpPr>
        <p:spPr>
          <a:xfrm>
            <a:off x="9824682" y="6586765"/>
            <a:ext cx="1241788" cy="123111"/>
          </a:xfrm>
          <a:prstGeom prst="rect">
            <a:avLst/>
          </a:prstGeom>
          <a:noFill/>
        </p:spPr>
        <p:txBody>
          <a:bodyPr wrap="square" lIns="0" tIns="0" rIns="0" bIns="0" rtlCol="0" anchor="ctr">
            <a:spAutoFit/>
          </a:bodyPr>
          <a:lstStyle/>
          <a:p>
            <a:pPr algn="r"/>
            <a:r>
              <a:rPr lang="en-US" sz="800" b="0" dirty="0">
                <a:solidFill>
                  <a:schemeClr val="bg1">
                    <a:lumMod val="65000"/>
                  </a:schemeClr>
                </a:solidFill>
                <a:latin typeface="Segoe UI Light" panose="020B0502040204020203" pitchFamily="34" charset="0"/>
                <a:cs typeface="Segoe UI Light" panose="020B0502040204020203" pitchFamily="34" charset="0"/>
              </a:rPr>
              <a:t>E-Commerce Marketing Plan</a:t>
            </a:r>
          </a:p>
        </p:txBody>
      </p:sp>
      <p:cxnSp>
        <p:nvCxnSpPr>
          <p:cNvPr id="18" name="Straight Connector 17">
            <a:extLst>
              <a:ext uri="{FF2B5EF4-FFF2-40B4-BE49-F238E27FC236}">
                <a16:creationId xmlns:a16="http://schemas.microsoft.com/office/drawing/2014/main" id="{BA6C1887-7FEC-DD49-9807-C753285B8B64}"/>
              </a:ext>
            </a:extLst>
          </p:cNvPr>
          <p:cNvCxnSpPr>
            <a:cxnSpLocks/>
          </p:cNvCxnSpPr>
          <p:nvPr userDrawn="1"/>
        </p:nvCxnSpPr>
        <p:spPr>
          <a:xfrm flipH="1">
            <a:off x="2" y="6648320"/>
            <a:ext cx="96262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156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ADFF5-D2DF-4F4C-B84D-A9AF846D83A3}"/>
              </a:ext>
            </a:extLst>
          </p:cNvPr>
          <p:cNvSpPr>
            <a:spLocks noGrp="1"/>
          </p:cNvSpPr>
          <p:nvPr>
            <p:ph type="title"/>
          </p:nvPr>
        </p:nvSpPr>
        <p:spPr/>
        <p:txBody>
          <a:bodyPr/>
          <a:lstStyle/>
          <a:p>
            <a:r>
              <a:rPr lang="en-US"/>
              <a:t>Click to edit Master title style</a:t>
            </a:r>
            <a:endParaRPr lang="en-ID"/>
          </a:p>
        </p:txBody>
      </p:sp>
      <p:sp>
        <p:nvSpPr>
          <p:cNvPr id="7" name="Round Same Side Corner Rectangle 6">
            <a:extLst>
              <a:ext uri="{FF2B5EF4-FFF2-40B4-BE49-F238E27FC236}">
                <a16:creationId xmlns:a16="http://schemas.microsoft.com/office/drawing/2014/main" id="{B4ADEBAC-E497-CB48-8513-F33DB82A8973}"/>
              </a:ext>
            </a:extLst>
          </p:cNvPr>
          <p:cNvSpPr/>
          <p:nvPr userDrawn="1"/>
        </p:nvSpPr>
        <p:spPr>
          <a:xfrm>
            <a:off x="11264900" y="6451600"/>
            <a:ext cx="393700" cy="406399"/>
          </a:xfrm>
          <a:prstGeom prst="round2SameRect">
            <a:avLst>
              <a:gd name="adj1" fmla="val 0"/>
              <a:gd name="adj2" fmla="val 0"/>
            </a:avLst>
          </a:prstGeom>
          <a:gradFill>
            <a:gsLst>
              <a:gs pos="0">
                <a:schemeClr val="tx1">
                  <a:lumMod val="75000"/>
                  <a:lumOff val="25000"/>
                  <a:alpha val="55000"/>
                </a:schemeClr>
              </a:gs>
              <a:gs pos="100000">
                <a:schemeClr val="tx1">
                  <a:lumMod val="95000"/>
                  <a:lumOff val="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ID"/>
          </a:p>
        </p:txBody>
      </p:sp>
      <p:sp>
        <p:nvSpPr>
          <p:cNvPr id="8" name="TextBox 7">
            <a:extLst>
              <a:ext uri="{FF2B5EF4-FFF2-40B4-BE49-F238E27FC236}">
                <a16:creationId xmlns:a16="http://schemas.microsoft.com/office/drawing/2014/main" id="{0D201E58-B497-624D-AB7C-62DCAC1049CF}"/>
              </a:ext>
            </a:extLst>
          </p:cNvPr>
          <p:cNvSpPr txBox="1"/>
          <p:nvPr userDrawn="1"/>
        </p:nvSpPr>
        <p:spPr>
          <a:xfrm>
            <a:off x="11295856" y="6571376"/>
            <a:ext cx="331788" cy="153888"/>
          </a:xfrm>
          <a:prstGeom prst="rect">
            <a:avLst/>
          </a:prstGeom>
          <a:noFill/>
        </p:spPr>
        <p:txBody>
          <a:bodyPr wrap="square" lIns="0" tIns="0" rIns="0" bIns="0" rtlCol="0" anchor="ctr">
            <a:spAutoFit/>
          </a:bodyPr>
          <a:lstStyle/>
          <a:p>
            <a:pPr algn="ctr"/>
            <a:fld id="{40876BFF-1584-4FA6-A406-00684317F9C8}" type="slidenum">
              <a:rPr lang="en-US" sz="1000" b="1" smtClean="0">
                <a:solidFill>
                  <a:schemeClr val="bg1"/>
                </a:solidFill>
                <a:latin typeface="Segoe UI" panose="020B0502040204020203" pitchFamily="34" charset="0"/>
                <a:cs typeface="Segoe UI" panose="020B0502040204020203" pitchFamily="34" charset="0"/>
              </a:rPr>
              <a:t>‹#›</a:t>
            </a:fld>
            <a:endParaRPr lang="en-US" sz="1000" b="1" dirty="0">
              <a:solidFill>
                <a:schemeClr val="bg1"/>
              </a:solidFill>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320A711D-6C98-6C43-8314-B5B48812555D}"/>
              </a:ext>
            </a:extLst>
          </p:cNvPr>
          <p:cNvSpPr txBox="1"/>
          <p:nvPr userDrawn="1"/>
        </p:nvSpPr>
        <p:spPr>
          <a:xfrm>
            <a:off x="9824682" y="6586765"/>
            <a:ext cx="1241788" cy="123111"/>
          </a:xfrm>
          <a:prstGeom prst="rect">
            <a:avLst/>
          </a:prstGeom>
          <a:noFill/>
        </p:spPr>
        <p:txBody>
          <a:bodyPr wrap="square" lIns="0" tIns="0" rIns="0" bIns="0" rtlCol="0" anchor="ctr">
            <a:spAutoFit/>
          </a:bodyPr>
          <a:lstStyle/>
          <a:p>
            <a:pPr algn="r"/>
            <a:r>
              <a:rPr lang="en-US" sz="800" b="0" dirty="0">
                <a:solidFill>
                  <a:schemeClr val="bg1">
                    <a:lumMod val="65000"/>
                  </a:schemeClr>
                </a:solidFill>
                <a:latin typeface="Segoe UI Light" panose="020B0502040204020203" pitchFamily="34" charset="0"/>
                <a:cs typeface="Segoe UI Light" panose="020B0502040204020203" pitchFamily="34" charset="0"/>
              </a:rPr>
              <a:t>E-Commerce Marketing Plan</a:t>
            </a:r>
          </a:p>
        </p:txBody>
      </p:sp>
      <p:cxnSp>
        <p:nvCxnSpPr>
          <p:cNvPr id="10" name="Straight Connector 9">
            <a:extLst>
              <a:ext uri="{FF2B5EF4-FFF2-40B4-BE49-F238E27FC236}">
                <a16:creationId xmlns:a16="http://schemas.microsoft.com/office/drawing/2014/main" id="{FF9A1467-2B26-DF46-B85E-EE1EAB739AA4}"/>
              </a:ext>
            </a:extLst>
          </p:cNvPr>
          <p:cNvCxnSpPr>
            <a:cxnSpLocks/>
          </p:cNvCxnSpPr>
          <p:nvPr userDrawn="1"/>
        </p:nvCxnSpPr>
        <p:spPr>
          <a:xfrm flipH="1">
            <a:off x="2" y="6648320"/>
            <a:ext cx="96262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8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ound Same Side Corner Rectangle 7">
            <a:extLst>
              <a:ext uri="{FF2B5EF4-FFF2-40B4-BE49-F238E27FC236}">
                <a16:creationId xmlns:a16="http://schemas.microsoft.com/office/drawing/2014/main" id="{EABA0E42-432A-314C-B839-158E73B7F9F1}"/>
              </a:ext>
            </a:extLst>
          </p:cNvPr>
          <p:cNvSpPr/>
          <p:nvPr userDrawn="1"/>
        </p:nvSpPr>
        <p:spPr>
          <a:xfrm>
            <a:off x="11264900" y="6451600"/>
            <a:ext cx="393700" cy="406399"/>
          </a:xfrm>
          <a:prstGeom prst="round2SameRect">
            <a:avLst>
              <a:gd name="adj1" fmla="val 0"/>
              <a:gd name="adj2" fmla="val 0"/>
            </a:avLst>
          </a:prstGeom>
          <a:gradFill>
            <a:gsLst>
              <a:gs pos="0">
                <a:schemeClr val="tx1">
                  <a:lumMod val="75000"/>
                  <a:lumOff val="25000"/>
                  <a:alpha val="55000"/>
                </a:schemeClr>
              </a:gs>
              <a:gs pos="100000">
                <a:schemeClr val="tx1">
                  <a:lumMod val="95000"/>
                  <a:lumOff val="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ID"/>
          </a:p>
        </p:txBody>
      </p:sp>
      <p:sp>
        <p:nvSpPr>
          <p:cNvPr id="9" name="TextBox 8">
            <a:extLst>
              <a:ext uri="{FF2B5EF4-FFF2-40B4-BE49-F238E27FC236}">
                <a16:creationId xmlns:a16="http://schemas.microsoft.com/office/drawing/2014/main" id="{05948A03-5308-0D43-8DC0-1712C4C0AA6F}"/>
              </a:ext>
            </a:extLst>
          </p:cNvPr>
          <p:cNvSpPr txBox="1"/>
          <p:nvPr userDrawn="1"/>
        </p:nvSpPr>
        <p:spPr>
          <a:xfrm>
            <a:off x="11295856" y="6571376"/>
            <a:ext cx="331788" cy="153888"/>
          </a:xfrm>
          <a:prstGeom prst="rect">
            <a:avLst/>
          </a:prstGeom>
          <a:noFill/>
        </p:spPr>
        <p:txBody>
          <a:bodyPr wrap="square" lIns="0" tIns="0" rIns="0" bIns="0" rtlCol="0" anchor="ctr">
            <a:spAutoFit/>
          </a:bodyPr>
          <a:lstStyle/>
          <a:p>
            <a:pPr algn="ctr"/>
            <a:fld id="{40876BFF-1584-4FA6-A406-00684317F9C8}" type="slidenum">
              <a:rPr lang="en-US" sz="1000" b="1" smtClean="0">
                <a:solidFill>
                  <a:schemeClr val="bg1"/>
                </a:solidFill>
                <a:latin typeface="Segoe UI" panose="020B0502040204020203" pitchFamily="34" charset="0"/>
                <a:cs typeface="Segoe UI" panose="020B0502040204020203" pitchFamily="34" charset="0"/>
              </a:rPr>
              <a:t>‹#›</a:t>
            </a:fld>
            <a:endParaRPr lang="en-US" sz="1000" b="1" dirty="0">
              <a:solidFill>
                <a:schemeClr val="bg1"/>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36893DEC-253F-CD42-B9C4-2F3437D2C321}"/>
              </a:ext>
            </a:extLst>
          </p:cNvPr>
          <p:cNvSpPr txBox="1"/>
          <p:nvPr userDrawn="1"/>
        </p:nvSpPr>
        <p:spPr>
          <a:xfrm>
            <a:off x="9824682" y="6586765"/>
            <a:ext cx="1241788" cy="123111"/>
          </a:xfrm>
          <a:prstGeom prst="rect">
            <a:avLst/>
          </a:prstGeom>
          <a:noFill/>
        </p:spPr>
        <p:txBody>
          <a:bodyPr wrap="square" lIns="0" tIns="0" rIns="0" bIns="0" rtlCol="0" anchor="ctr">
            <a:spAutoFit/>
          </a:bodyPr>
          <a:lstStyle/>
          <a:p>
            <a:pPr algn="r"/>
            <a:r>
              <a:rPr lang="en-US" sz="800" b="0" dirty="0">
                <a:solidFill>
                  <a:schemeClr val="bg1">
                    <a:lumMod val="65000"/>
                  </a:schemeClr>
                </a:solidFill>
                <a:latin typeface="Segoe UI Light" panose="020B0502040204020203" pitchFamily="34" charset="0"/>
                <a:cs typeface="Segoe UI Light" panose="020B0502040204020203" pitchFamily="34" charset="0"/>
              </a:rPr>
              <a:t>E-Commerce Marketing Plan</a:t>
            </a:r>
          </a:p>
        </p:txBody>
      </p:sp>
      <p:cxnSp>
        <p:nvCxnSpPr>
          <p:cNvPr id="13" name="Straight Connector 12">
            <a:extLst>
              <a:ext uri="{FF2B5EF4-FFF2-40B4-BE49-F238E27FC236}">
                <a16:creationId xmlns:a16="http://schemas.microsoft.com/office/drawing/2014/main" id="{55199B63-AA1B-C347-8FDF-19BC284F899D}"/>
              </a:ext>
            </a:extLst>
          </p:cNvPr>
          <p:cNvCxnSpPr>
            <a:cxnSpLocks/>
          </p:cNvCxnSpPr>
          <p:nvPr userDrawn="1"/>
        </p:nvCxnSpPr>
        <p:spPr>
          <a:xfrm flipH="1">
            <a:off x="2" y="6648320"/>
            <a:ext cx="96262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287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889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8836FCA-05BA-EA2D-0E18-10BE30BA739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5625"/>
          <a:stretch/>
        </p:blipFill>
        <p:spPr bwMode="auto">
          <a:xfrm flipH="1">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EF2D59FF-BD7C-2399-9E13-C0ED1D8F198C}"/>
              </a:ext>
            </a:extLst>
          </p:cNvPr>
          <p:cNvSpPr/>
          <p:nvPr userDrawn="1"/>
        </p:nvSpPr>
        <p:spPr>
          <a:xfrm>
            <a:off x="0" y="0"/>
            <a:ext cx="12192000" cy="6858000"/>
          </a:xfrm>
          <a:prstGeom prst="rect">
            <a:avLst/>
          </a:prstGeom>
          <a:solidFill>
            <a:srgbClr val="092C64">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E14604-A19C-0032-4725-85BEDED28F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7D82A3-2BBA-4F8A-6DCA-EF5438171A5A}"/>
              </a:ext>
            </a:extLst>
          </p:cNvPr>
          <p:cNvSpPr>
            <a:spLocks noGrp="1"/>
          </p:cNvSpPr>
          <p:nvPr>
            <p:ph idx="1"/>
          </p:nvPr>
        </p:nvSpPr>
        <p:spPr>
          <a:xfrm>
            <a:off x="334963" y="1527857"/>
            <a:ext cx="11522075" cy="45680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BB25E98-4951-CF04-D5ED-074E6888F593}"/>
              </a:ext>
            </a:extLst>
          </p:cNvPr>
          <p:cNvSpPr>
            <a:spLocks noGrp="1"/>
          </p:cNvSpPr>
          <p:nvPr>
            <p:ph type="sldNum" sz="quarter" idx="12"/>
          </p:nvPr>
        </p:nvSpPr>
        <p:spPr>
          <a:xfrm>
            <a:off x="10693653" y="6356350"/>
            <a:ext cx="1163385" cy="365125"/>
          </a:xfrm>
        </p:spPr>
        <p:txBody>
          <a:bodyPr/>
          <a:lstStyle>
            <a:lvl1pPr>
              <a:defRPr sz="1600">
                <a:solidFill>
                  <a:schemeClr val="bg1"/>
                </a:solidFill>
                <a:latin typeface="Arial" panose="020B0604020202020204" pitchFamily="34" charset="0"/>
                <a:cs typeface="Arial" panose="020B0604020202020204" pitchFamily="34" charset="0"/>
              </a:defRPr>
            </a:lvl1pPr>
          </a:lstStyle>
          <a:p>
            <a:fld id="{5DC47603-AEA8-43BA-9C2F-14B586BD249D}" type="slidenum">
              <a:rPr lang="en-US" smtClean="0"/>
              <a:pPr/>
              <a:t>‹#›</a:t>
            </a:fld>
            <a:endParaRPr lang="en-US"/>
          </a:p>
        </p:txBody>
      </p:sp>
      <p:sp>
        <p:nvSpPr>
          <p:cNvPr id="20" name="Rectangle 19">
            <a:extLst>
              <a:ext uri="{FF2B5EF4-FFF2-40B4-BE49-F238E27FC236}">
                <a16:creationId xmlns:a16="http://schemas.microsoft.com/office/drawing/2014/main" id="{5CAC8402-E6E4-943C-F2E0-F6D03B050D82}"/>
              </a:ext>
            </a:extLst>
          </p:cNvPr>
          <p:cNvSpPr/>
          <p:nvPr userDrawn="1"/>
        </p:nvSpPr>
        <p:spPr>
          <a:xfrm>
            <a:off x="0" y="6707529"/>
            <a:ext cx="1678695" cy="150471"/>
          </a:xfrm>
          <a:prstGeom prst="rect">
            <a:avLst/>
          </a:prstGeom>
          <a:solidFill>
            <a:srgbClr val="DFF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2527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33DCC-E58D-4E90-BD32-93612EB101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EFB7CF97-5037-48C8-8243-48B5F78702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26953ED2-55B1-4F90-9569-25377B50E6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Round Same Side Corner Rectangle 10">
            <a:extLst>
              <a:ext uri="{FF2B5EF4-FFF2-40B4-BE49-F238E27FC236}">
                <a16:creationId xmlns:a16="http://schemas.microsoft.com/office/drawing/2014/main" id="{CBD9C243-2244-414C-979E-C2B50D4A5B82}"/>
              </a:ext>
            </a:extLst>
          </p:cNvPr>
          <p:cNvSpPr/>
          <p:nvPr userDrawn="1"/>
        </p:nvSpPr>
        <p:spPr>
          <a:xfrm>
            <a:off x="11264900" y="6451600"/>
            <a:ext cx="393700" cy="406399"/>
          </a:xfrm>
          <a:prstGeom prst="round2SameRect">
            <a:avLst>
              <a:gd name="adj1" fmla="val 0"/>
              <a:gd name="adj2" fmla="val 0"/>
            </a:avLst>
          </a:prstGeom>
          <a:gradFill>
            <a:gsLst>
              <a:gs pos="0">
                <a:schemeClr val="tx1">
                  <a:lumMod val="75000"/>
                  <a:lumOff val="25000"/>
                  <a:alpha val="55000"/>
                </a:schemeClr>
              </a:gs>
              <a:gs pos="100000">
                <a:schemeClr val="tx1">
                  <a:lumMod val="95000"/>
                  <a:lumOff val="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ID"/>
          </a:p>
        </p:txBody>
      </p:sp>
      <p:sp>
        <p:nvSpPr>
          <p:cNvPr id="12" name="TextBox 11">
            <a:extLst>
              <a:ext uri="{FF2B5EF4-FFF2-40B4-BE49-F238E27FC236}">
                <a16:creationId xmlns:a16="http://schemas.microsoft.com/office/drawing/2014/main" id="{5EB76271-C58C-894A-96DA-3770479E3AFF}"/>
              </a:ext>
            </a:extLst>
          </p:cNvPr>
          <p:cNvSpPr txBox="1"/>
          <p:nvPr userDrawn="1"/>
        </p:nvSpPr>
        <p:spPr>
          <a:xfrm>
            <a:off x="11295856" y="6571376"/>
            <a:ext cx="331788" cy="153888"/>
          </a:xfrm>
          <a:prstGeom prst="rect">
            <a:avLst/>
          </a:prstGeom>
          <a:noFill/>
        </p:spPr>
        <p:txBody>
          <a:bodyPr wrap="square" lIns="0" tIns="0" rIns="0" bIns="0" rtlCol="0" anchor="ctr">
            <a:spAutoFit/>
          </a:bodyPr>
          <a:lstStyle/>
          <a:p>
            <a:pPr algn="ctr"/>
            <a:fld id="{40876BFF-1584-4FA6-A406-00684317F9C8}" type="slidenum">
              <a:rPr lang="en-US" sz="1000" b="1" smtClean="0">
                <a:solidFill>
                  <a:schemeClr val="bg1"/>
                </a:solidFill>
                <a:latin typeface="Segoe UI" panose="020B0502040204020203" pitchFamily="34" charset="0"/>
                <a:cs typeface="Segoe UI" panose="020B0502040204020203" pitchFamily="34" charset="0"/>
              </a:rPr>
              <a:t>‹#›</a:t>
            </a:fld>
            <a:endParaRPr lang="en-US" sz="1000" b="1" dirty="0">
              <a:solidFill>
                <a:schemeClr val="bg1"/>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B3E2A1FF-741B-A247-B472-AE6F07156994}"/>
              </a:ext>
            </a:extLst>
          </p:cNvPr>
          <p:cNvSpPr txBox="1"/>
          <p:nvPr userDrawn="1"/>
        </p:nvSpPr>
        <p:spPr>
          <a:xfrm>
            <a:off x="9824682" y="6586765"/>
            <a:ext cx="1241788" cy="123111"/>
          </a:xfrm>
          <a:prstGeom prst="rect">
            <a:avLst/>
          </a:prstGeom>
          <a:noFill/>
        </p:spPr>
        <p:txBody>
          <a:bodyPr wrap="square" lIns="0" tIns="0" rIns="0" bIns="0" rtlCol="0" anchor="ctr">
            <a:spAutoFit/>
          </a:bodyPr>
          <a:lstStyle/>
          <a:p>
            <a:pPr algn="r"/>
            <a:r>
              <a:rPr lang="en-US" sz="800" b="0" dirty="0">
                <a:solidFill>
                  <a:schemeClr val="bg1">
                    <a:lumMod val="65000"/>
                  </a:schemeClr>
                </a:solidFill>
                <a:latin typeface="Segoe UI Light" panose="020B0502040204020203" pitchFamily="34" charset="0"/>
                <a:cs typeface="Segoe UI Light" panose="020B0502040204020203" pitchFamily="34" charset="0"/>
              </a:rPr>
              <a:t>E-Commerce Marketing Plan</a:t>
            </a:r>
          </a:p>
        </p:txBody>
      </p:sp>
      <p:cxnSp>
        <p:nvCxnSpPr>
          <p:cNvPr id="16" name="Straight Connector 15">
            <a:extLst>
              <a:ext uri="{FF2B5EF4-FFF2-40B4-BE49-F238E27FC236}">
                <a16:creationId xmlns:a16="http://schemas.microsoft.com/office/drawing/2014/main" id="{46C7A151-F4D1-864E-B175-79AF4C087CEA}"/>
              </a:ext>
            </a:extLst>
          </p:cNvPr>
          <p:cNvCxnSpPr>
            <a:cxnSpLocks/>
          </p:cNvCxnSpPr>
          <p:nvPr userDrawn="1"/>
        </p:nvCxnSpPr>
        <p:spPr>
          <a:xfrm flipH="1">
            <a:off x="2" y="6648320"/>
            <a:ext cx="96262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732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295E-5F2E-469B-B4C3-767643F280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3A84A6C5-DA12-455A-81DD-2B5C41D0E9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A5A59A1D-8CC0-43CE-9EB7-F5DE71D0A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Round Same Side Corner Rectangle 10">
            <a:extLst>
              <a:ext uri="{FF2B5EF4-FFF2-40B4-BE49-F238E27FC236}">
                <a16:creationId xmlns:a16="http://schemas.microsoft.com/office/drawing/2014/main" id="{5F2A2DD5-4CB6-FE40-9B7E-3B222A91D018}"/>
              </a:ext>
            </a:extLst>
          </p:cNvPr>
          <p:cNvSpPr/>
          <p:nvPr userDrawn="1"/>
        </p:nvSpPr>
        <p:spPr>
          <a:xfrm>
            <a:off x="11264900" y="6451600"/>
            <a:ext cx="393700" cy="406399"/>
          </a:xfrm>
          <a:prstGeom prst="round2SameRect">
            <a:avLst>
              <a:gd name="adj1" fmla="val 0"/>
              <a:gd name="adj2" fmla="val 0"/>
            </a:avLst>
          </a:prstGeom>
          <a:gradFill>
            <a:gsLst>
              <a:gs pos="0">
                <a:schemeClr val="tx1">
                  <a:lumMod val="75000"/>
                  <a:lumOff val="25000"/>
                  <a:alpha val="55000"/>
                </a:schemeClr>
              </a:gs>
              <a:gs pos="100000">
                <a:schemeClr val="tx1">
                  <a:lumMod val="95000"/>
                  <a:lumOff val="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ID"/>
          </a:p>
        </p:txBody>
      </p:sp>
      <p:sp>
        <p:nvSpPr>
          <p:cNvPr id="12" name="TextBox 11">
            <a:extLst>
              <a:ext uri="{FF2B5EF4-FFF2-40B4-BE49-F238E27FC236}">
                <a16:creationId xmlns:a16="http://schemas.microsoft.com/office/drawing/2014/main" id="{E0F64F79-87B9-7A46-AE76-1906CB926CAC}"/>
              </a:ext>
            </a:extLst>
          </p:cNvPr>
          <p:cNvSpPr txBox="1"/>
          <p:nvPr userDrawn="1"/>
        </p:nvSpPr>
        <p:spPr>
          <a:xfrm>
            <a:off x="11295856" y="6571376"/>
            <a:ext cx="331788" cy="153888"/>
          </a:xfrm>
          <a:prstGeom prst="rect">
            <a:avLst/>
          </a:prstGeom>
          <a:noFill/>
        </p:spPr>
        <p:txBody>
          <a:bodyPr wrap="square" lIns="0" tIns="0" rIns="0" bIns="0" rtlCol="0" anchor="ctr">
            <a:spAutoFit/>
          </a:bodyPr>
          <a:lstStyle/>
          <a:p>
            <a:pPr algn="ctr"/>
            <a:fld id="{40876BFF-1584-4FA6-A406-00684317F9C8}" type="slidenum">
              <a:rPr lang="en-US" sz="1000" b="1" smtClean="0">
                <a:solidFill>
                  <a:schemeClr val="bg1"/>
                </a:solidFill>
                <a:latin typeface="Segoe UI" panose="020B0502040204020203" pitchFamily="34" charset="0"/>
                <a:cs typeface="Segoe UI" panose="020B0502040204020203" pitchFamily="34" charset="0"/>
              </a:rPr>
              <a:t>‹#›</a:t>
            </a:fld>
            <a:endParaRPr lang="en-US" sz="1000" b="1" dirty="0">
              <a:solidFill>
                <a:schemeClr val="bg1"/>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745CEAFE-18A1-3E4F-8F70-07DFA2AC6F02}"/>
              </a:ext>
            </a:extLst>
          </p:cNvPr>
          <p:cNvSpPr txBox="1"/>
          <p:nvPr userDrawn="1"/>
        </p:nvSpPr>
        <p:spPr>
          <a:xfrm>
            <a:off x="9824682" y="6586765"/>
            <a:ext cx="1241788" cy="123111"/>
          </a:xfrm>
          <a:prstGeom prst="rect">
            <a:avLst/>
          </a:prstGeom>
          <a:noFill/>
        </p:spPr>
        <p:txBody>
          <a:bodyPr wrap="square" lIns="0" tIns="0" rIns="0" bIns="0" rtlCol="0" anchor="ctr">
            <a:spAutoFit/>
          </a:bodyPr>
          <a:lstStyle/>
          <a:p>
            <a:pPr algn="r"/>
            <a:r>
              <a:rPr lang="en-US" sz="800" b="0" dirty="0">
                <a:solidFill>
                  <a:schemeClr val="bg1">
                    <a:lumMod val="65000"/>
                  </a:schemeClr>
                </a:solidFill>
                <a:latin typeface="Segoe UI Light" panose="020B0502040204020203" pitchFamily="34" charset="0"/>
                <a:cs typeface="Segoe UI Light" panose="020B0502040204020203" pitchFamily="34" charset="0"/>
              </a:rPr>
              <a:t>E-Commerce Marketing Plan</a:t>
            </a:r>
          </a:p>
        </p:txBody>
      </p:sp>
      <p:cxnSp>
        <p:nvCxnSpPr>
          <p:cNvPr id="16" name="Straight Connector 15">
            <a:extLst>
              <a:ext uri="{FF2B5EF4-FFF2-40B4-BE49-F238E27FC236}">
                <a16:creationId xmlns:a16="http://schemas.microsoft.com/office/drawing/2014/main" id="{4088C8A6-6F71-FE44-9B1E-1DDFE9D822D8}"/>
              </a:ext>
            </a:extLst>
          </p:cNvPr>
          <p:cNvCxnSpPr>
            <a:cxnSpLocks/>
          </p:cNvCxnSpPr>
          <p:nvPr userDrawn="1"/>
        </p:nvCxnSpPr>
        <p:spPr>
          <a:xfrm flipH="1">
            <a:off x="2" y="6648320"/>
            <a:ext cx="96262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085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3B649-33B5-49E0-AF95-5C2F743605D6}"/>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DB1F3234-B853-4DD4-ACD3-949D5F2843AC}"/>
              </a:ext>
            </a:extLst>
          </p:cNvPr>
          <p:cNvSpPr>
            <a:spLocks noGrp="1"/>
          </p:cNvSpPr>
          <p:nvPr>
            <p:ph type="body" orient="vert" idx="1"/>
          </p:nvPr>
        </p:nvSpPr>
        <p:spPr>
          <a:xfrm>
            <a:off x="533400" y="1825624"/>
            <a:ext cx="11125200" cy="4422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10" name="Round Same Side Corner Rectangle 9">
            <a:extLst>
              <a:ext uri="{FF2B5EF4-FFF2-40B4-BE49-F238E27FC236}">
                <a16:creationId xmlns:a16="http://schemas.microsoft.com/office/drawing/2014/main" id="{304C0EF7-46FB-6E46-81BE-5358BF7223D1}"/>
              </a:ext>
            </a:extLst>
          </p:cNvPr>
          <p:cNvSpPr/>
          <p:nvPr userDrawn="1"/>
        </p:nvSpPr>
        <p:spPr>
          <a:xfrm>
            <a:off x="11264900" y="6451600"/>
            <a:ext cx="393700" cy="406399"/>
          </a:xfrm>
          <a:prstGeom prst="round2SameRect">
            <a:avLst>
              <a:gd name="adj1" fmla="val 0"/>
              <a:gd name="adj2" fmla="val 0"/>
            </a:avLst>
          </a:prstGeom>
          <a:gradFill>
            <a:gsLst>
              <a:gs pos="0">
                <a:schemeClr val="tx1">
                  <a:lumMod val="75000"/>
                  <a:lumOff val="25000"/>
                  <a:alpha val="55000"/>
                </a:schemeClr>
              </a:gs>
              <a:gs pos="100000">
                <a:schemeClr val="tx1">
                  <a:lumMod val="95000"/>
                  <a:lumOff val="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ID"/>
          </a:p>
        </p:txBody>
      </p:sp>
      <p:sp>
        <p:nvSpPr>
          <p:cNvPr id="11" name="TextBox 10">
            <a:extLst>
              <a:ext uri="{FF2B5EF4-FFF2-40B4-BE49-F238E27FC236}">
                <a16:creationId xmlns:a16="http://schemas.microsoft.com/office/drawing/2014/main" id="{DA7A9DC3-D600-E246-B69A-326EB34F72F0}"/>
              </a:ext>
            </a:extLst>
          </p:cNvPr>
          <p:cNvSpPr txBox="1"/>
          <p:nvPr userDrawn="1"/>
        </p:nvSpPr>
        <p:spPr>
          <a:xfrm>
            <a:off x="11295856" y="6571376"/>
            <a:ext cx="331788" cy="153888"/>
          </a:xfrm>
          <a:prstGeom prst="rect">
            <a:avLst/>
          </a:prstGeom>
          <a:noFill/>
        </p:spPr>
        <p:txBody>
          <a:bodyPr wrap="square" lIns="0" tIns="0" rIns="0" bIns="0" rtlCol="0" anchor="ctr">
            <a:spAutoFit/>
          </a:bodyPr>
          <a:lstStyle/>
          <a:p>
            <a:pPr algn="ctr"/>
            <a:fld id="{40876BFF-1584-4FA6-A406-00684317F9C8}" type="slidenum">
              <a:rPr lang="en-US" sz="1000" b="1" smtClean="0">
                <a:solidFill>
                  <a:schemeClr val="bg1"/>
                </a:solidFill>
                <a:latin typeface="Segoe UI" panose="020B0502040204020203" pitchFamily="34" charset="0"/>
                <a:cs typeface="Segoe UI" panose="020B0502040204020203" pitchFamily="34" charset="0"/>
              </a:rPr>
              <a:t>‹#›</a:t>
            </a:fld>
            <a:endParaRPr lang="en-US" sz="1000" b="1" dirty="0">
              <a:solidFill>
                <a:schemeClr val="bg1"/>
              </a:solidFill>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7B1478BB-1418-3B41-87CE-A4F674376C62}"/>
              </a:ext>
            </a:extLst>
          </p:cNvPr>
          <p:cNvSpPr txBox="1"/>
          <p:nvPr userDrawn="1"/>
        </p:nvSpPr>
        <p:spPr>
          <a:xfrm>
            <a:off x="9824682" y="6586765"/>
            <a:ext cx="1241788" cy="123111"/>
          </a:xfrm>
          <a:prstGeom prst="rect">
            <a:avLst/>
          </a:prstGeom>
          <a:noFill/>
        </p:spPr>
        <p:txBody>
          <a:bodyPr wrap="square" lIns="0" tIns="0" rIns="0" bIns="0" rtlCol="0" anchor="ctr">
            <a:spAutoFit/>
          </a:bodyPr>
          <a:lstStyle/>
          <a:p>
            <a:pPr algn="r"/>
            <a:r>
              <a:rPr lang="en-US" sz="800" b="0" dirty="0">
                <a:solidFill>
                  <a:schemeClr val="bg1">
                    <a:lumMod val="65000"/>
                  </a:schemeClr>
                </a:solidFill>
                <a:latin typeface="Segoe UI Light" panose="020B0502040204020203" pitchFamily="34" charset="0"/>
                <a:cs typeface="Segoe UI Light" panose="020B0502040204020203" pitchFamily="34" charset="0"/>
              </a:rPr>
              <a:t>E-Commerce Marketing Plan</a:t>
            </a:r>
          </a:p>
        </p:txBody>
      </p:sp>
      <p:cxnSp>
        <p:nvCxnSpPr>
          <p:cNvPr id="15" name="Straight Connector 14">
            <a:extLst>
              <a:ext uri="{FF2B5EF4-FFF2-40B4-BE49-F238E27FC236}">
                <a16:creationId xmlns:a16="http://schemas.microsoft.com/office/drawing/2014/main" id="{067D99EF-F1C8-EC4C-9C91-3950C3AA392A}"/>
              </a:ext>
            </a:extLst>
          </p:cNvPr>
          <p:cNvCxnSpPr>
            <a:cxnSpLocks/>
          </p:cNvCxnSpPr>
          <p:nvPr userDrawn="1"/>
        </p:nvCxnSpPr>
        <p:spPr>
          <a:xfrm flipH="1">
            <a:off x="2" y="6648320"/>
            <a:ext cx="96262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5634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74D309-A159-49EF-AA30-9AD12AF5DB54}"/>
              </a:ext>
            </a:extLst>
          </p:cNvPr>
          <p:cNvSpPr>
            <a:spLocks noGrp="1"/>
          </p:cNvSpPr>
          <p:nvPr>
            <p:ph type="title" orient="vert"/>
          </p:nvPr>
        </p:nvSpPr>
        <p:spPr>
          <a:xfrm>
            <a:off x="8724900" y="365124"/>
            <a:ext cx="2933700" cy="5883275"/>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BC069772-6562-4B91-92CF-F6615BFA124D}"/>
              </a:ext>
            </a:extLst>
          </p:cNvPr>
          <p:cNvSpPr>
            <a:spLocks noGrp="1"/>
          </p:cNvSpPr>
          <p:nvPr>
            <p:ph type="body" orient="vert" idx="1"/>
          </p:nvPr>
        </p:nvSpPr>
        <p:spPr>
          <a:xfrm>
            <a:off x="533400" y="365124"/>
            <a:ext cx="8039100" cy="5883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10" name="Round Same Side Corner Rectangle 9">
            <a:extLst>
              <a:ext uri="{FF2B5EF4-FFF2-40B4-BE49-F238E27FC236}">
                <a16:creationId xmlns:a16="http://schemas.microsoft.com/office/drawing/2014/main" id="{19FD2F09-3B88-314A-B3CC-FEEDDCF53056}"/>
              </a:ext>
            </a:extLst>
          </p:cNvPr>
          <p:cNvSpPr/>
          <p:nvPr userDrawn="1"/>
        </p:nvSpPr>
        <p:spPr>
          <a:xfrm>
            <a:off x="11264900" y="6451600"/>
            <a:ext cx="393700" cy="406399"/>
          </a:xfrm>
          <a:prstGeom prst="round2SameRect">
            <a:avLst>
              <a:gd name="adj1" fmla="val 0"/>
              <a:gd name="adj2" fmla="val 0"/>
            </a:avLst>
          </a:prstGeom>
          <a:gradFill>
            <a:gsLst>
              <a:gs pos="0">
                <a:schemeClr val="tx1">
                  <a:lumMod val="75000"/>
                  <a:lumOff val="25000"/>
                  <a:alpha val="55000"/>
                </a:schemeClr>
              </a:gs>
              <a:gs pos="100000">
                <a:schemeClr val="tx1">
                  <a:lumMod val="95000"/>
                  <a:lumOff val="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ID"/>
          </a:p>
        </p:txBody>
      </p:sp>
      <p:sp>
        <p:nvSpPr>
          <p:cNvPr id="11" name="TextBox 10">
            <a:extLst>
              <a:ext uri="{FF2B5EF4-FFF2-40B4-BE49-F238E27FC236}">
                <a16:creationId xmlns:a16="http://schemas.microsoft.com/office/drawing/2014/main" id="{0FD0AAF1-F4D5-E44C-8BE3-766407CC3633}"/>
              </a:ext>
            </a:extLst>
          </p:cNvPr>
          <p:cNvSpPr txBox="1"/>
          <p:nvPr userDrawn="1"/>
        </p:nvSpPr>
        <p:spPr>
          <a:xfrm>
            <a:off x="11295856" y="6571376"/>
            <a:ext cx="331788" cy="153888"/>
          </a:xfrm>
          <a:prstGeom prst="rect">
            <a:avLst/>
          </a:prstGeom>
          <a:noFill/>
        </p:spPr>
        <p:txBody>
          <a:bodyPr wrap="square" lIns="0" tIns="0" rIns="0" bIns="0" rtlCol="0" anchor="ctr">
            <a:spAutoFit/>
          </a:bodyPr>
          <a:lstStyle/>
          <a:p>
            <a:pPr algn="ctr"/>
            <a:fld id="{40876BFF-1584-4FA6-A406-00684317F9C8}" type="slidenum">
              <a:rPr lang="en-US" sz="1000" b="1" smtClean="0">
                <a:solidFill>
                  <a:schemeClr val="bg1"/>
                </a:solidFill>
                <a:latin typeface="Segoe UI" panose="020B0502040204020203" pitchFamily="34" charset="0"/>
                <a:cs typeface="Segoe UI" panose="020B0502040204020203" pitchFamily="34" charset="0"/>
              </a:rPr>
              <a:t>‹#›</a:t>
            </a:fld>
            <a:endParaRPr lang="en-US" sz="1000" b="1" dirty="0">
              <a:solidFill>
                <a:schemeClr val="bg1"/>
              </a:solidFill>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128BF7B9-5D64-1843-8EE0-CBC45D50B48E}"/>
              </a:ext>
            </a:extLst>
          </p:cNvPr>
          <p:cNvSpPr txBox="1"/>
          <p:nvPr userDrawn="1"/>
        </p:nvSpPr>
        <p:spPr>
          <a:xfrm>
            <a:off x="9824682" y="6586765"/>
            <a:ext cx="1241788" cy="123111"/>
          </a:xfrm>
          <a:prstGeom prst="rect">
            <a:avLst/>
          </a:prstGeom>
          <a:noFill/>
        </p:spPr>
        <p:txBody>
          <a:bodyPr wrap="square" lIns="0" tIns="0" rIns="0" bIns="0" rtlCol="0" anchor="ctr">
            <a:spAutoFit/>
          </a:bodyPr>
          <a:lstStyle/>
          <a:p>
            <a:pPr algn="r"/>
            <a:r>
              <a:rPr lang="en-US" sz="800" b="0" dirty="0">
                <a:solidFill>
                  <a:schemeClr val="bg1">
                    <a:lumMod val="65000"/>
                  </a:schemeClr>
                </a:solidFill>
                <a:latin typeface="Segoe UI Light" panose="020B0502040204020203" pitchFamily="34" charset="0"/>
                <a:cs typeface="Segoe UI Light" panose="020B0502040204020203" pitchFamily="34" charset="0"/>
              </a:rPr>
              <a:t>E-Commerce Marketing Plan</a:t>
            </a:r>
          </a:p>
        </p:txBody>
      </p:sp>
      <p:cxnSp>
        <p:nvCxnSpPr>
          <p:cNvPr id="15" name="Straight Connector 14">
            <a:extLst>
              <a:ext uri="{FF2B5EF4-FFF2-40B4-BE49-F238E27FC236}">
                <a16:creationId xmlns:a16="http://schemas.microsoft.com/office/drawing/2014/main" id="{ED8CB0C3-E679-CF46-A2DF-4862E9A615A6}"/>
              </a:ext>
            </a:extLst>
          </p:cNvPr>
          <p:cNvCxnSpPr>
            <a:cxnSpLocks/>
          </p:cNvCxnSpPr>
          <p:nvPr userDrawn="1"/>
        </p:nvCxnSpPr>
        <p:spPr>
          <a:xfrm flipH="1">
            <a:off x="2" y="6648320"/>
            <a:ext cx="96262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899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67C5E-FB68-4521-A8B7-101E4CF2A7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E7615497-1D01-49E5-B478-CC8A5BD2D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DCF0CBF3-D25C-4A0D-960F-E7D99E688D9F}"/>
              </a:ext>
            </a:extLst>
          </p:cNvPr>
          <p:cNvSpPr>
            <a:spLocks noGrp="1"/>
          </p:cNvSpPr>
          <p:nvPr>
            <p:ph type="dt" sz="half" idx="10"/>
          </p:nvPr>
        </p:nvSpPr>
        <p:spPr/>
        <p:txBody>
          <a:bodyPr/>
          <a:lstStyle/>
          <a:p>
            <a:fld id="{F85997C8-D194-4E1A-AD43-558513CA001C}" type="datetimeFigureOut">
              <a:rPr lang="en-ID" smtClean="0"/>
              <a:t>28/02/2024</a:t>
            </a:fld>
            <a:endParaRPr lang="en-ID"/>
          </a:p>
        </p:txBody>
      </p:sp>
      <p:sp>
        <p:nvSpPr>
          <p:cNvPr id="5" name="Footer Placeholder 4">
            <a:extLst>
              <a:ext uri="{FF2B5EF4-FFF2-40B4-BE49-F238E27FC236}">
                <a16:creationId xmlns:a16="http://schemas.microsoft.com/office/drawing/2014/main" id="{B4DCFA5F-5D4E-4D59-8C25-2FC3F8A94AC1}"/>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EC20A3DA-23A0-4887-9671-6D2DFC7CF239}"/>
              </a:ext>
            </a:extLst>
          </p:cNvPr>
          <p:cNvSpPr>
            <a:spLocks noGrp="1"/>
          </p:cNvSpPr>
          <p:nvPr>
            <p:ph type="sldNum" sz="quarter" idx="12"/>
          </p:nvPr>
        </p:nvSpPr>
        <p:spPr/>
        <p:txBody>
          <a:bodyPr/>
          <a:lstStyle/>
          <a:p>
            <a:fld id="{B94A7BE5-C66F-4B36-80D2-ED11557B9407}" type="slidenum">
              <a:rPr lang="en-ID" smtClean="0"/>
              <a:t>‹#›</a:t>
            </a:fld>
            <a:endParaRPr lang="en-ID"/>
          </a:p>
        </p:txBody>
      </p:sp>
    </p:spTree>
    <p:extLst>
      <p:ext uri="{BB962C8B-B14F-4D97-AF65-F5344CB8AC3E}">
        <p14:creationId xmlns:p14="http://schemas.microsoft.com/office/powerpoint/2010/main" val="3072256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3C7F9-D8B4-4D14-9BC9-9132A130150D}"/>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BA636DFC-892F-4434-9574-5471DE8D03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55A6C019-88A8-4B38-BDCA-6B48FE13CA71}"/>
              </a:ext>
            </a:extLst>
          </p:cNvPr>
          <p:cNvSpPr>
            <a:spLocks noGrp="1"/>
          </p:cNvSpPr>
          <p:nvPr>
            <p:ph type="dt" sz="half" idx="10"/>
          </p:nvPr>
        </p:nvSpPr>
        <p:spPr/>
        <p:txBody>
          <a:bodyPr/>
          <a:lstStyle/>
          <a:p>
            <a:fld id="{F85997C8-D194-4E1A-AD43-558513CA001C}" type="datetimeFigureOut">
              <a:rPr lang="en-ID" smtClean="0"/>
              <a:t>28/02/2024</a:t>
            </a:fld>
            <a:endParaRPr lang="en-ID"/>
          </a:p>
        </p:txBody>
      </p:sp>
      <p:sp>
        <p:nvSpPr>
          <p:cNvPr id="5" name="Footer Placeholder 4">
            <a:extLst>
              <a:ext uri="{FF2B5EF4-FFF2-40B4-BE49-F238E27FC236}">
                <a16:creationId xmlns:a16="http://schemas.microsoft.com/office/drawing/2014/main" id="{85900EA0-6446-4214-AFEB-F08B842F42BB}"/>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53F59F27-81A0-4857-9637-781A1CA3B0F4}"/>
              </a:ext>
            </a:extLst>
          </p:cNvPr>
          <p:cNvSpPr>
            <a:spLocks noGrp="1"/>
          </p:cNvSpPr>
          <p:nvPr>
            <p:ph type="sldNum" sz="quarter" idx="12"/>
          </p:nvPr>
        </p:nvSpPr>
        <p:spPr/>
        <p:txBody>
          <a:bodyPr/>
          <a:lstStyle/>
          <a:p>
            <a:fld id="{B94A7BE5-C66F-4B36-80D2-ED11557B9407}" type="slidenum">
              <a:rPr lang="en-ID" smtClean="0"/>
              <a:t>‹#›</a:t>
            </a:fld>
            <a:endParaRPr lang="en-ID"/>
          </a:p>
        </p:txBody>
      </p:sp>
    </p:spTree>
    <p:extLst>
      <p:ext uri="{BB962C8B-B14F-4D97-AF65-F5344CB8AC3E}">
        <p14:creationId xmlns:p14="http://schemas.microsoft.com/office/powerpoint/2010/main" val="729279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8BFC6-D661-42D6-A45C-3946F3A5F8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DCE1EB16-C284-4F49-A592-B28CE6DB56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A5C463-23A7-4D6E-B7EB-C460F83D0EFA}"/>
              </a:ext>
            </a:extLst>
          </p:cNvPr>
          <p:cNvSpPr>
            <a:spLocks noGrp="1"/>
          </p:cNvSpPr>
          <p:nvPr>
            <p:ph type="dt" sz="half" idx="10"/>
          </p:nvPr>
        </p:nvSpPr>
        <p:spPr/>
        <p:txBody>
          <a:bodyPr/>
          <a:lstStyle/>
          <a:p>
            <a:fld id="{F85997C8-D194-4E1A-AD43-558513CA001C}" type="datetimeFigureOut">
              <a:rPr lang="en-ID" smtClean="0"/>
              <a:t>28/02/2024</a:t>
            </a:fld>
            <a:endParaRPr lang="en-ID"/>
          </a:p>
        </p:txBody>
      </p:sp>
      <p:sp>
        <p:nvSpPr>
          <p:cNvPr id="5" name="Footer Placeholder 4">
            <a:extLst>
              <a:ext uri="{FF2B5EF4-FFF2-40B4-BE49-F238E27FC236}">
                <a16:creationId xmlns:a16="http://schemas.microsoft.com/office/drawing/2014/main" id="{1E127D0C-B7DF-4D6F-A5DF-B74A0DAD9DC4}"/>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46EEC2D1-F34D-4967-BFFD-C03B0DB07F09}"/>
              </a:ext>
            </a:extLst>
          </p:cNvPr>
          <p:cNvSpPr>
            <a:spLocks noGrp="1"/>
          </p:cNvSpPr>
          <p:nvPr>
            <p:ph type="sldNum" sz="quarter" idx="12"/>
          </p:nvPr>
        </p:nvSpPr>
        <p:spPr/>
        <p:txBody>
          <a:bodyPr/>
          <a:lstStyle/>
          <a:p>
            <a:fld id="{B94A7BE5-C66F-4B36-80D2-ED11557B9407}" type="slidenum">
              <a:rPr lang="en-ID" smtClean="0"/>
              <a:t>‹#›</a:t>
            </a:fld>
            <a:endParaRPr lang="en-ID"/>
          </a:p>
        </p:txBody>
      </p:sp>
    </p:spTree>
    <p:extLst>
      <p:ext uri="{BB962C8B-B14F-4D97-AF65-F5344CB8AC3E}">
        <p14:creationId xmlns:p14="http://schemas.microsoft.com/office/powerpoint/2010/main" val="1409195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4699F-A543-496F-BB66-2ACD1CD6ED70}"/>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2E6D1430-273D-46C9-8382-F71AE6536E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46CF12BE-F16E-4900-81EB-692A451858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BC15F4F9-74AD-44A9-A213-423AD3DA57ED}"/>
              </a:ext>
            </a:extLst>
          </p:cNvPr>
          <p:cNvSpPr>
            <a:spLocks noGrp="1"/>
          </p:cNvSpPr>
          <p:nvPr>
            <p:ph type="dt" sz="half" idx="10"/>
          </p:nvPr>
        </p:nvSpPr>
        <p:spPr/>
        <p:txBody>
          <a:bodyPr/>
          <a:lstStyle/>
          <a:p>
            <a:fld id="{F85997C8-D194-4E1A-AD43-558513CA001C}" type="datetimeFigureOut">
              <a:rPr lang="en-ID" smtClean="0"/>
              <a:t>28/02/2024</a:t>
            </a:fld>
            <a:endParaRPr lang="en-ID"/>
          </a:p>
        </p:txBody>
      </p:sp>
      <p:sp>
        <p:nvSpPr>
          <p:cNvPr id="6" name="Footer Placeholder 5">
            <a:extLst>
              <a:ext uri="{FF2B5EF4-FFF2-40B4-BE49-F238E27FC236}">
                <a16:creationId xmlns:a16="http://schemas.microsoft.com/office/drawing/2014/main" id="{1023365D-7658-4612-B028-C64FD3326E92}"/>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07303C09-F0B1-4085-82A7-388AE8E2DF64}"/>
              </a:ext>
            </a:extLst>
          </p:cNvPr>
          <p:cNvSpPr>
            <a:spLocks noGrp="1"/>
          </p:cNvSpPr>
          <p:nvPr>
            <p:ph type="sldNum" sz="quarter" idx="12"/>
          </p:nvPr>
        </p:nvSpPr>
        <p:spPr/>
        <p:txBody>
          <a:bodyPr/>
          <a:lstStyle/>
          <a:p>
            <a:fld id="{B94A7BE5-C66F-4B36-80D2-ED11557B9407}" type="slidenum">
              <a:rPr lang="en-ID" smtClean="0"/>
              <a:t>‹#›</a:t>
            </a:fld>
            <a:endParaRPr lang="en-ID"/>
          </a:p>
        </p:txBody>
      </p:sp>
    </p:spTree>
    <p:extLst>
      <p:ext uri="{BB962C8B-B14F-4D97-AF65-F5344CB8AC3E}">
        <p14:creationId xmlns:p14="http://schemas.microsoft.com/office/powerpoint/2010/main" val="4227741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BD255-1FC8-488E-B7F1-4D4A99F19BB6}"/>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7D879880-E8C7-4D9A-8C5C-E87A16F809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8F7DD-E114-4140-B924-52345BC499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ECB1434A-A066-4930-BB0D-8B844FD4E7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C2477A-DDB4-4716-87F1-1428910804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A9546ECB-7441-496C-A020-4742E01239DA}"/>
              </a:ext>
            </a:extLst>
          </p:cNvPr>
          <p:cNvSpPr>
            <a:spLocks noGrp="1"/>
          </p:cNvSpPr>
          <p:nvPr>
            <p:ph type="dt" sz="half" idx="10"/>
          </p:nvPr>
        </p:nvSpPr>
        <p:spPr/>
        <p:txBody>
          <a:bodyPr/>
          <a:lstStyle/>
          <a:p>
            <a:fld id="{F85997C8-D194-4E1A-AD43-558513CA001C}" type="datetimeFigureOut">
              <a:rPr lang="en-ID" smtClean="0"/>
              <a:t>28/02/2024</a:t>
            </a:fld>
            <a:endParaRPr lang="en-ID"/>
          </a:p>
        </p:txBody>
      </p:sp>
      <p:sp>
        <p:nvSpPr>
          <p:cNvPr id="8" name="Footer Placeholder 7">
            <a:extLst>
              <a:ext uri="{FF2B5EF4-FFF2-40B4-BE49-F238E27FC236}">
                <a16:creationId xmlns:a16="http://schemas.microsoft.com/office/drawing/2014/main" id="{D47387CC-F75F-4A15-A726-4E372B8A18FE}"/>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90FB43EB-A420-41C3-8260-4CF2047563E2}"/>
              </a:ext>
            </a:extLst>
          </p:cNvPr>
          <p:cNvSpPr>
            <a:spLocks noGrp="1"/>
          </p:cNvSpPr>
          <p:nvPr>
            <p:ph type="sldNum" sz="quarter" idx="12"/>
          </p:nvPr>
        </p:nvSpPr>
        <p:spPr/>
        <p:txBody>
          <a:bodyPr/>
          <a:lstStyle/>
          <a:p>
            <a:fld id="{B94A7BE5-C66F-4B36-80D2-ED11557B9407}" type="slidenum">
              <a:rPr lang="en-ID" smtClean="0"/>
              <a:t>‹#›</a:t>
            </a:fld>
            <a:endParaRPr lang="en-ID"/>
          </a:p>
        </p:txBody>
      </p:sp>
    </p:spTree>
    <p:extLst>
      <p:ext uri="{BB962C8B-B14F-4D97-AF65-F5344CB8AC3E}">
        <p14:creationId xmlns:p14="http://schemas.microsoft.com/office/powerpoint/2010/main" val="221577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B6DCB-E016-4C29-9A57-6D803243BE5D}"/>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A07920B7-CCD2-4995-A221-12DA4FD05F31}"/>
              </a:ext>
            </a:extLst>
          </p:cNvPr>
          <p:cNvSpPr>
            <a:spLocks noGrp="1"/>
          </p:cNvSpPr>
          <p:nvPr>
            <p:ph type="dt" sz="half" idx="10"/>
          </p:nvPr>
        </p:nvSpPr>
        <p:spPr/>
        <p:txBody>
          <a:bodyPr/>
          <a:lstStyle/>
          <a:p>
            <a:fld id="{F85997C8-D194-4E1A-AD43-558513CA001C}" type="datetimeFigureOut">
              <a:rPr lang="en-ID" smtClean="0"/>
              <a:t>28/02/2024</a:t>
            </a:fld>
            <a:endParaRPr lang="en-ID"/>
          </a:p>
        </p:txBody>
      </p:sp>
      <p:sp>
        <p:nvSpPr>
          <p:cNvPr id="4" name="Footer Placeholder 3">
            <a:extLst>
              <a:ext uri="{FF2B5EF4-FFF2-40B4-BE49-F238E27FC236}">
                <a16:creationId xmlns:a16="http://schemas.microsoft.com/office/drawing/2014/main" id="{A8F5760E-B5E4-41AC-A7D1-6F6491CFEF4C}"/>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C3A370CE-33F3-4814-B6EA-B41762805320}"/>
              </a:ext>
            </a:extLst>
          </p:cNvPr>
          <p:cNvSpPr>
            <a:spLocks noGrp="1"/>
          </p:cNvSpPr>
          <p:nvPr>
            <p:ph type="sldNum" sz="quarter" idx="12"/>
          </p:nvPr>
        </p:nvSpPr>
        <p:spPr/>
        <p:txBody>
          <a:bodyPr/>
          <a:lstStyle/>
          <a:p>
            <a:fld id="{B94A7BE5-C66F-4B36-80D2-ED11557B9407}" type="slidenum">
              <a:rPr lang="en-ID" smtClean="0"/>
              <a:t>‹#›</a:t>
            </a:fld>
            <a:endParaRPr lang="en-ID"/>
          </a:p>
        </p:txBody>
      </p:sp>
    </p:spTree>
    <p:extLst>
      <p:ext uri="{BB962C8B-B14F-4D97-AF65-F5344CB8AC3E}">
        <p14:creationId xmlns:p14="http://schemas.microsoft.com/office/powerpoint/2010/main" val="2539278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E396-49CA-CBFB-8EBA-4676A85A29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32B7B4-1372-297C-51B8-AD5D42AE1B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BA9BCB-BFB6-A4C4-54B3-7E77227BFB49}"/>
              </a:ext>
            </a:extLst>
          </p:cNvPr>
          <p:cNvSpPr>
            <a:spLocks noGrp="1"/>
          </p:cNvSpPr>
          <p:nvPr>
            <p:ph type="dt" sz="half" idx="10"/>
          </p:nvPr>
        </p:nvSpPr>
        <p:spPr/>
        <p:txBody>
          <a:bodyPr/>
          <a:lstStyle/>
          <a:p>
            <a:fld id="{3E3C616D-90F7-412F-BA76-485998FA961D}" type="datetimeFigureOut">
              <a:rPr lang="en-US" smtClean="0"/>
              <a:t>2/28/2024</a:t>
            </a:fld>
            <a:endParaRPr lang="en-US"/>
          </a:p>
        </p:txBody>
      </p:sp>
      <p:sp>
        <p:nvSpPr>
          <p:cNvPr id="5" name="Footer Placeholder 4">
            <a:extLst>
              <a:ext uri="{FF2B5EF4-FFF2-40B4-BE49-F238E27FC236}">
                <a16:creationId xmlns:a16="http://schemas.microsoft.com/office/drawing/2014/main" id="{C3A5D805-97C3-99F2-2E7A-21C1F666E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9980D-AB16-99A9-5865-A80031A8637B}"/>
              </a:ext>
            </a:extLst>
          </p:cNvPr>
          <p:cNvSpPr>
            <a:spLocks noGrp="1"/>
          </p:cNvSpPr>
          <p:nvPr>
            <p:ph type="sldNum" sz="quarter" idx="12"/>
          </p:nvPr>
        </p:nvSpPr>
        <p:spPr/>
        <p:txBody>
          <a:bodyPr/>
          <a:lstStyle/>
          <a:p>
            <a:fld id="{5DC47603-AEA8-43BA-9C2F-14B586BD249D}" type="slidenum">
              <a:rPr lang="en-US" smtClean="0"/>
              <a:t>‹#›</a:t>
            </a:fld>
            <a:endParaRPr lang="en-US"/>
          </a:p>
        </p:txBody>
      </p:sp>
    </p:spTree>
    <p:extLst>
      <p:ext uri="{BB962C8B-B14F-4D97-AF65-F5344CB8AC3E}">
        <p14:creationId xmlns:p14="http://schemas.microsoft.com/office/powerpoint/2010/main" val="2027117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7DF199-F9CC-4D54-BBE0-D65D0473F885}"/>
              </a:ext>
            </a:extLst>
          </p:cNvPr>
          <p:cNvSpPr>
            <a:spLocks noGrp="1"/>
          </p:cNvSpPr>
          <p:nvPr>
            <p:ph type="dt" sz="half" idx="10"/>
          </p:nvPr>
        </p:nvSpPr>
        <p:spPr/>
        <p:txBody>
          <a:bodyPr/>
          <a:lstStyle/>
          <a:p>
            <a:fld id="{F85997C8-D194-4E1A-AD43-558513CA001C}" type="datetimeFigureOut">
              <a:rPr lang="en-ID" smtClean="0"/>
              <a:t>28/02/2024</a:t>
            </a:fld>
            <a:endParaRPr lang="en-ID"/>
          </a:p>
        </p:txBody>
      </p:sp>
      <p:sp>
        <p:nvSpPr>
          <p:cNvPr id="3" name="Footer Placeholder 2">
            <a:extLst>
              <a:ext uri="{FF2B5EF4-FFF2-40B4-BE49-F238E27FC236}">
                <a16:creationId xmlns:a16="http://schemas.microsoft.com/office/drawing/2014/main" id="{F7C93E07-5FBD-4773-99A7-41B8924AEC97}"/>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2440600F-ACE0-4F88-B29E-209FA18823DE}"/>
              </a:ext>
            </a:extLst>
          </p:cNvPr>
          <p:cNvSpPr>
            <a:spLocks noGrp="1"/>
          </p:cNvSpPr>
          <p:nvPr>
            <p:ph type="sldNum" sz="quarter" idx="12"/>
          </p:nvPr>
        </p:nvSpPr>
        <p:spPr/>
        <p:txBody>
          <a:bodyPr/>
          <a:lstStyle/>
          <a:p>
            <a:fld id="{B94A7BE5-C66F-4B36-80D2-ED11557B9407}" type="slidenum">
              <a:rPr lang="en-ID" smtClean="0"/>
              <a:t>‹#›</a:t>
            </a:fld>
            <a:endParaRPr lang="en-ID"/>
          </a:p>
        </p:txBody>
      </p:sp>
    </p:spTree>
    <p:extLst>
      <p:ext uri="{BB962C8B-B14F-4D97-AF65-F5344CB8AC3E}">
        <p14:creationId xmlns:p14="http://schemas.microsoft.com/office/powerpoint/2010/main" val="4242311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5443D-2A0F-404E-AA76-5B4DA3DAA6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173C9573-2539-4364-8AB7-5808B04D98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6700C84C-ECD7-49ED-B279-87EE4140E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22DBCC-5A73-4CAF-B623-062DAE3EBD4D}"/>
              </a:ext>
            </a:extLst>
          </p:cNvPr>
          <p:cNvSpPr>
            <a:spLocks noGrp="1"/>
          </p:cNvSpPr>
          <p:nvPr>
            <p:ph type="dt" sz="half" idx="10"/>
          </p:nvPr>
        </p:nvSpPr>
        <p:spPr/>
        <p:txBody>
          <a:bodyPr/>
          <a:lstStyle/>
          <a:p>
            <a:fld id="{F85997C8-D194-4E1A-AD43-558513CA001C}" type="datetimeFigureOut">
              <a:rPr lang="en-ID" smtClean="0"/>
              <a:t>28/02/2024</a:t>
            </a:fld>
            <a:endParaRPr lang="en-ID"/>
          </a:p>
        </p:txBody>
      </p:sp>
      <p:sp>
        <p:nvSpPr>
          <p:cNvPr id="6" name="Footer Placeholder 5">
            <a:extLst>
              <a:ext uri="{FF2B5EF4-FFF2-40B4-BE49-F238E27FC236}">
                <a16:creationId xmlns:a16="http://schemas.microsoft.com/office/drawing/2014/main" id="{12284B25-8122-4CEF-9316-2E1C191AE160}"/>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0060A493-EBC8-4502-85F5-170697207536}"/>
              </a:ext>
            </a:extLst>
          </p:cNvPr>
          <p:cNvSpPr>
            <a:spLocks noGrp="1"/>
          </p:cNvSpPr>
          <p:nvPr>
            <p:ph type="sldNum" sz="quarter" idx="12"/>
          </p:nvPr>
        </p:nvSpPr>
        <p:spPr/>
        <p:txBody>
          <a:bodyPr/>
          <a:lstStyle/>
          <a:p>
            <a:fld id="{B94A7BE5-C66F-4B36-80D2-ED11557B9407}" type="slidenum">
              <a:rPr lang="en-ID" smtClean="0"/>
              <a:t>‹#›</a:t>
            </a:fld>
            <a:endParaRPr lang="en-ID"/>
          </a:p>
        </p:txBody>
      </p:sp>
    </p:spTree>
    <p:extLst>
      <p:ext uri="{BB962C8B-B14F-4D97-AF65-F5344CB8AC3E}">
        <p14:creationId xmlns:p14="http://schemas.microsoft.com/office/powerpoint/2010/main" val="2277340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7C47-826E-460D-BEE9-E2A565029C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E12CE2CE-4D1C-48CC-8E24-EC540F1F90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42306C98-D658-48F3-9113-1995E06178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EB1648-D2D0-4617-AA4F-CA7F0694F41A}"/>
              </a:ext>
            </a:extLst>
          </p:cNvPr>
          <p:cNvSpPr>
            <a:spLocks noGrp="1"/>
          </p:cNvSpPr>
          <p:nvPr>
            <p:ph type="dt" sz="half" idx="10"/>
          </p:nvPr>
        </p:nvSpPr>
        <p:spPr/>
        <p:txBody>
          <a:bodyPr/>
          <a:lstStyle/>
          <a:p>
            <a:fld id="{F85997C8-D194-4E1A-AD43-558513CA001C}" type="datetimeFigureOut">
              <a:rPr lang="en-ID" smtClean="0"/>
              <a:t>28/02/2024</a:t>
            </a:fld>
            <a:endParaRPr lang="en-ID"/>
          </a:p>
        </p:txBody>
      </p:sp>
      <p:sp>
        <p:nvSpPr>
          <p:cNvPr id="6" name="Footer Placeholder 5">
            <a:extLst>
              <a:ext uri="{FF2B5EF4-FFF2-40B4-BE49-F238E27FC236}">
                <a16:creationId xmlns:a16="http://schemas.microsoft.com/office/drawing/2014/main" id="{6BD187EC-17F6-45FB-9CB5-93BEA741D38D}"/>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1211959D-0319-4347-8D6E-00D877219CA4}"/>
              </a:ext>
            </a:extLst>
          </p:cNvPr>
          <p:cNvSpPr>
            <a:spLocks noGrp="1"/>
          </p:cNvSpPr>
          <p:nvPr>
            <p:ph type="sldNum" sz="quarter" idx="12"/>
          </p:nvPr>
        </p:nvSpPr>
        <p:spPr/>
        <p:txBody>
          <a:bodyPr/>
          <a:lstStyle/>
          <a:p>
            <a:fld id="{B94A7BE5-C66F-4B36-80D2-ED11557B9407}" type="slidenum">
              <a:rPr lang="en-ID" smtClean="0"/>
              <a:t>‹#›</a:t>
            </a:fld>
            <a:endParaRPr lang="en-ID"/>
          </a:p>
        </p:txBody>
      </p:sp>
    </p:spTree>
    <p:extLst>
      <p:ext uri="{BB962C8B-B14F-4D97-AF65-F5344CB8AC3E}">
        <p14:creationId xmlns:p14="http://schemas.microsoft.com/office/powerpoint/2010/main" val="1813890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26E7B-B000-4B91-8AFC-11BB2EF8FB3E}"/>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DF15EB7D-16EB-498E-8446-1F7ED59067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76E4EB9B-4169-4A2D-B73D-B7CDE7B95D17}"/>
              </a:ext>
            </a:extLst>
          </p:cNvPr>
          <p:cNvSpPr>
            <a:spLocks noGrp="1"/>
          </p:cNvSpPr>
          <p:nvPr>
            <p:ph type="dt" sz="half" idx="10"/>
          </p:nvPr>
        </p:nvSpPr>
        <p:spPr/>
        <p:txBody>
          <a:bodyPr/>
          <a:lstStyle/>
          <a:p>
            <a:fld id="{F85997C8-D194-4E1A-AD43-558513CA001C}" type="datetimeFigureOut">
              <a:rPr lang="en-ID" smtClean="0"/>
              <a:t>28/02/2024</a:t>
            </a:fld>
            <a:endParaRPr lang="en-ID"/>
          </a:p>
        </p:txBody>
      </p:sp>
      <p:sp>
        <p:nvSpPr>
          <p:cNvPr id="5" name="Footer Placeholder 4">
            <a:extLst>
              <a:ext uri="{FF2B5EF4-FFF2-40B4-BE49-F238E27FC236}">
                <a16:creationId xmlns:a16="http://schemas.microsoft.com/office/drawing/2014/main" id="{79A6619F-8210-4C68-BB6D-6C4FB1294197}"/>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8AA6ABCB-F69E-4D70-888A-2D9808FFD375}"/>
              </a:ext>
            </a:extLst>
          </p:cNvPr>
          <p:cNvSpPr>
            <a:spLocks noGrp="1"/>
          </p:cNvSpPr>
          <p:nvPr>
            <p:ph type="sldNum" sz="quarter" idx="12"/>
          </p:nvPr>
        </p:nvSpPr>
        <p:spPr/>
        <p:txBody>
          <a:bodyPr/>
          <a:lstStyle/>
          <a:p>
            <a:fld id="{B94A7BE5-C66F-4B36-80D2-ED11557B9407}" type="slidenum">
              <a:rPr lang="en-ID" smtClean="0"/>
              <a:t>‹#›</a:t>
            </a:fld>
            <a:endParaRPr lang="en-ID"/>
          </a:p>
        </p:txBody>
      </p:sp>
    </p:spTree>
    <p:extLst>
      <p:ext uri="{BB962C8B-B14F-4D97-AF65-F5344CB8AC3E}">
        <p14:creationId xmlns:p14="http://schemas.microsoft.com/office/powerpoint/2010/main" val="3899699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A9E195-4A91-4E8F-8517-9C1FB970FE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29C23C9A-4133-41BC-9891-C6FAFF66BC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6EFB5FA4-9432-4210-A7CE-54C245C7B6CC}"/>
              </a:ext>
            </a:extLst>
          </p:cNvPr>
          <p:cNvSpPr>
            <a:spLocks noGrp="1"/>
          </p:cNvSpPr>
          <p:nvPr>
            <p:ph type="dt" sz="half" idx="10"/>
          </p:nvPr>
        </p:nvSpPr>
        <p:spPr/>
        <p:txBody>
          <a:bodyPr/>
          <a:lstStyle/>
          <a:p>
            <a:fld id="{F85997C8-D194-4E1A-AD43-558513CA001C}" type="datetimeFigureOut">
              <a:rPr lang="en-ID" smtClean="0"/>
              <a:t>28/02/2024</a:t>
            </a:fld>
            <a:endParaRPr lang="en-ID"/>
          </a:p>
        </p:txBody>
      </p:sp>
      <p:sp>
        <p:nvSpPr>
          <p:cNvPr id="5" name="Footer Placeholder 4">
            <a:extLst>
              <a:ext uri="{FF2B5EF4-FFF2-40B4-BE49-F238E27FC236}">
                <a16:creationId xmlns:a16="http://schemas.microsoft.com/office/drawing/2014/main" id="{4E1169AD-D5EB-481A-83B1-12A6515F5D7C}"/>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C9AB988B-600E-425B-BF97-87CD938C2243}"/>
              </a:ext>
            </a:extLst>
          </p:cNvPr>
          <p:cNvSpPr>
            <a:spLocks noGrp="1"/>
          </p:cNvSpPr>
          <p:nvPr>
            <p:ph type="sldNum" sz="quarter" idx="12"/>
          </p:nvPr>
        </p:nvSpPr>
        <p:spPr/>
        <p:txBody>
          <a:bodyPr/>
          <a:lstStyle/>
          <a:p>
            <a:fld id="{B94A7BE5-C66F-4B36-80D2-ED11557B9407}" type="slidenum">
              <a:rPr lang="en-ID" smtClean="0"/>
              <a:t>‹#›</a:t>
            </a:fld>
            <a:endParaRPr lang="en-ID"/>
          </a:p>
        </p:txBody>
      </p:sp>
    </p:spTree>
    <p:extLst>
      <p:ext uri="{BB962C8B-B14F-4D97-AF65-F5344CB8AC3E}">
        <p14:creationId xmlns:p14="http://schemas.microsoft.com/office/powerpoint/2010/main" val="659942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9B05C-C614-08AE-926A-5AEFEF951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8E6116-1440-E956-7679-7290734E24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E1F68B-2C1D-BB89-2B2C-DC16FF3728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6C0DC6-924E-86AD-C500-FA3FF6BB367B}"/>
              </a:ext>
            </a:extLst>
          </p:cNvPr>
          <p:cNvSpPr>
            <a:spLocks noGrp="1"/>
          </p:cNvSpPr>
          <p:nvPr>
            <p:ph type="dt" sz="half" idx="10"/>
          </p:nvPr>
        </p:nvSpPr>
        <p:spPr/>
        <p:txBody>
          <a:bodyPr/>
          <a:lstStyle/>
          <a:p>
            <a:fld id="{3E3C616D-90F7-412F-BA76-485998FA961D}" type="datetimeFigureOut">
              <a:rPr lang="en-US" smtClean="0"/>
              <a:t>2/28/2024</a:t>
            </a:fld>
            <a:endParaRPr lang="en-US"/>
          </a:p>
        </p:txBody>
      </p:sp>
      <p:sp>
        <p:nvSpPr>
          <p:cNvPr id="6" name="Footer Placeholder 5">
            <a:extLst>
              <a:ext uri="{FF2B5EF4-FFF2-40B4-BE49-F238E27FC236}">
                <a16:creationId xmlns:a16="http://schemas.microsoft.com/office/drawing/2014/main" id="{1CA1F3ED-366D-DAE9-7B25-FA7A0EFB79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C87EC7-84B9-B642-0F5A-8B425468E6DF}"/>
              </a:ext>
            </a:extLst>
          </p:cNvPr>
          <p:cNvSpPr>
            <a:spLocks noGrp="1"/>
          </p:cNvSpPr>
          <p:nvPr>
            <p:ph type="sldNum" sz="quarter" idx="12"/>
          </p:nvPr>
        </p:nvSpPr>
        <p:spPr/>
        <p:txBody>
          <a:bodyPr/>
          <a:lstStyle/>
          <a:p>
            <a:fld id="{5DC47603-AEA8-43BA-9C2F-14B586BD249D}" type="slidenum">
              <a:rPr lang="en-US" smtClean="0"/>
              <a:t>‹#›</a:t>
            </a:fld>
            <a:endParaRPr lang="en-US"/>
          </a:p>
        </p:txBody>
      </p:sp>
    </p:spTree>
    <p:extLst>
      <p:ext uri="{BB962C8B-B14F-4D97-AF65-F5344CB8AC3E}">
        <p14:creationId xmlns:p14="http://schemas.microsoft.com/office/powerpoint/2010/main" val="1062235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E7855-126F-D376-8427-708E270D84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029F1F-E781-B660-C9C6-6CC899AB06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7DA937-78C5-BB94-E7C4-4C6F7BC492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AAF154-E343-98F2-EB13-C8683DEC36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D359A4-0E80-0A2F-2C9C-57E35BE9B0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1A078E-83EE-718C-367E-EDA8009FECA6}"/>
              </a:ext>
            </a:extLst>
          </p:cNvPr>
          <p:cNvSpPr>
            <a:spLocks noGrp="1"/>
          </p:cNvSpPr>
          <p:nvPr>
            <p:ph type="dt" sz="half" idx="10"/>
          </p:nvPr>
        </p:nvSpPr>
        <p:spPr/>
        <p:txBody>
          <a:bodyPr/>
          <a:lstStyle/>
          <a:p>
            <a:fld id="{3E3C616D-90F7-412F-BA76-485998FA961D}" type="datetimeFigureOut">
              <a:rPr lang="en-US" smtClean="0"/>
              <a:t>2/28/2024</a:t>
            </a:fld>
            <a:endParaRPr lang="en-US"/>
          </a:p>
        </p:txBody>
      </p:sp>
      <p:sp>
        <p:nvSpPr>
          <p:cNvPr id="8" name="Footer Placeholder 7">
            <a:extLst>
              <a:ext uri="{FF2B5EF4-FFF2-40B4-BE49-F238E27FC236}">
                <a16:creationId xmlns:a16="http://schemas.microsoft.com/office/drawing/2014/main" id="{11502323-41E6-B2FF-FF0A-450BE056EB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475016-FB77-977D-F88D-EF7FE50D644E}"/>
              </a:ext>
            </a:extLst>
          </p:cNvPr>
          <p:cNvSpPr>
            <a:spLocks noGrp="1"/>
          </p:cNvSpPr>
          <p:nvPr>
            <p:ph type="sldNum" sz="quarter" idx="12"/>
          </p:nvPr>
        </p:nvSpPr>
        <p:spPr/>
        <p:txBody>
          <a:bodyPr/>
          <a:lstStyle/>
          <a:p>
            <a:fld id="{5DC47603-AEA8-43BA-9C2F-14B586BD249D}" type="slidenum">
              <a:rPr lang="en-US" smtClean="0"/>
              <a:t>‹#›</a:t>
            </a:fld>
            <a:endParaRPr lang="en-US"/>
          </a:p>
        </p:txBody>
      </p:sp>
    </p:spTree>
    <p:extLst>
      <p:ext uri="{BB962C8B-B14F-4D97-AF65-F5344CB8AC3E}">
        <p14:creationId xmlns:p14="http://schemas.microsoft.com/office/powerpoint/2010/main" val="168027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F7D0B-66A5-2E79-F4CF-7072BCC8ED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8EFD46-EB23-64D5-40B0-62CF42E73C94}"/>
              </a:ext>
            </a:extLst>
          </p:cNvPr>
          <p:cNvSpPr>
            <a:spLocks noGrp="1"/>
          </p:cNvSpPr>
          <p:nvPr>
            <p:ph type="dt" sz="half" idx="10"/>
          </p:nvPr>
        </p:nvSpPr>
        <p:spPr/>
        <p:txBody>
          <a:bodyPr/>
          <a:lstStyle/>
          <a:p>
            <a:fld id="{3E3C616D-90F7-412F-BA76-485998FA961D}" type="datetimeFigureOut">
              <a:rPr lang="en-US" smtClean="0"/>
              <a:t>2/28/2024</a:t>
            </a:fld>
            <a:endParaRPr lang="en-US"/>
          </a:p>
        </p:txBody>
      </p:sp>
      <p:sp>
        <p:nvSpPr>
          <p:cNvPr id="4" name="Footer Placeholder 3">
            <a:extLst>
              <a:ext uri="{FF2B5EF4-FFF2-40B4-BE49-F238E27FC236}">
                <a16:creationId xmlns:a16="http://schemas.microsoft.com/office/drawing/2014/main" id="{6516545E-D51F-57EA-B177-1D6FE9C5D9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CE48CE-C463-C4D4-00BF-5B7C6C9C1EB5}"/>
              </a:ext>
            </a:extLst>
          </p:cNvPr>
          <p:cNvSpPr>
            <a:spLocks noGrp="1"/>
          </p:cNvSpPr>
          <p:nvPr>
            <p:ph type="sldNum" sz="quarter" idx="12"/>
          </p:nvPr>
        </p:nvSpPr>
        <p:spPr/>
        <p:txBody>
          <a:bodyPr/>
          <a:lstStyle/>
          <a:p>
            <a:fld id="{5DC47603-AEA8-43BA-9C2F-14B586BD249D}" type="slidenum">
              <a:rPr lang="en-US" smtClean="0"/>
              <a:t>‹#›</a:t>
            </a:fld>
            <a:endParaRPr lang="en-US"/>
          </a:p>
        </p:txBody>
      </p:sp>
    </p:spTree>
    <p:extLst>
      <p:ext uri="{BB962C8B-B14F-4D97-AF65-F5344CB8AC3E}">
        <p14:creationId xmlns:p14="http://schemas.microsoft.com/office/powerpoint/2010/main" val="1604925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E5C42B-B5B6-AC39-1B9E-58B014954D0D}"/>
              </a:ext>
            </a:extLst>
          </p:cNvPr>
          <p:cNvSpPr>
            <a:spLocks noGrp="1"/>
          </p:cNvSpPr>
          <p:nvPr>
            <p:ph type="dt" sz="half" idx="10"/>
          </p:nvPr>
        </p:nvSpPr>
        <p:spPr/>
        <p:txBody>
          <a:bodyPr/>
          <a:lstStyle/>
          <a:p>
            <a:fld id="{3E3C616D-90F7-412F-BA76-485998FA961D}" type="datetimeFigureOut">
              <a:rPr lang="en-US" smtClean="0"/>
              <a:t>2/28/2024</a:t>
            </a:fld>
            <a:endParaRPr lang="en-US"/>
          </a:p>
        </p:txBody>
      </p:sp>
      <p:sp>
        <p:nvSpPr>
          <p:cNvPr id="3" name="Footer Placeholder 2">
            <a:extLst>
              <a:ext uri="{FF2B5EF4-FFF2-40B4-BE49-F238E27FC236}">
                <a16:creationId xmlns:a16="http://schemas.microsoft.com/office/drawing/2014/main" id="{5122B66C-107E-776F-9967-472B6F0DBB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333DF0-64E9-3E96-3B78-D2842053FF1B}"/>
              </a:ext>
            </a:extLst>
          </p:cNvPr>
          <p:cNvSpPr>
            <a:spLocks noGrp="1"/>
          </p:cNvSpPr>
          <p:nvPr>
            <p:ph type="sldNum" sz="quarter" idx="12"/>
          </p:nvPr>
        </p:nvSpPr>
        <p:spPr/>
        <p:txBody>
          <a:bodyPr/>
          <a:lstStyle/>
          <a:p>
            <a:fld id="{5DC47603-AEA8-43BA-9C2F-14B586BD249D}" type="slidenum">
              <a:rPr lang="en-US" smtClean="0"/>
              <a:t>‹#›</a:t>
            </a:fld>
            <a:endParaRPr lang="en-US"/>
          </a:p>
        </p:txBody>
      </p:sp>
    </p:spTree>
    <p:extLst>
      <p:ext uri="{BB962C8B-B14F-4D97-AF65-F5344CB8AC3E}">
        <p14:creationId xmlns:p14="http://schemas.microsoft.com/office/powerpoint/2010/main" val="3062824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05A01-1432-3D18-78BC-CC47792CEE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E8FC3A-FFFE-ACD2-20BD-EC2464A2F1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2090DF-3F62-31A2-632C-17FE929A8C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21B958-491E-D4B5-97D4-B380AD6078BC}"/>
              </a:ext>
            </a:extLst>
          </p:cNvPr>
          <p:cNvSpPr>
            <a:spLocks noGrp="1"/>
          </p:cNvSpPr>
          <p:nvPr>
            <p:ph type="dt" sz="half" idx="10"/>
          </p:nvPr>
        </p:nvSpPr>
        <p:spPr/>
        <p:txBody>
          <a:bodyPr/>
          <a:lstStyle/>
          <a:p>
            <a:fld id="{3E3C616D-90F7-412F-BA76-485998FA961D}" type="datetimeFigureOut">
              <a:rPr lang="en-US" smtClean="0"/>
              <a:t>2/28/2024</a:t>
            </a:fld>
            <a:endParaRPr lang="en-US"/>
          </a:p>
        </p:txBody>
      </p:sp>
      <p:sp>
        <p:nvSpPr>
          <p:cNvPr id="6" name="Footer Placeholder 5">
            <a:extLst>
              <a:ext uri="{FF2B5EF4-FFF2-40B4-BE49-F238E27FC236}">
                <a16:creationId xmlns:a16="http://schemas.microsoft.com/office/drawing/2014/main" id="{54259CC0-8C3E-8145-9EA1-B6902DB819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A348F2-E083-C9A9-79E3-54AE77829C04}"/>
              </a:ext>
            </a:extLst>
          </p:cNvPr>
          <p:cNvSpPr>
            <a:spLocks noGrp="1"/>
          </p:cNvSpPr>
          <p:nvPr>
            <p:ph type="sldNum" sz="quarter" idx="12"/>
          </p:nvPr>
        </p:nvSpPr>
        <p:spPr/>
        <p:txBody>
          <a:bodyPr/>
          <a:lstStyle/>
          <a:p>
            <a:fld id="{5DC47603-AEA8-43BA-9C2F-14B586BD249D}" type="slidenum">
              <a:rPr lang="en-US" smtClean="0"/>
              <a:t>‹#›</a:t>
            </a:fld>
            <a:endParaRPr lang="en-US"/>
          </a:p>
        </p:txBody>
      </p:sp>
    </p:spTree>
    <p:extLst>
      <p:ext uri="{BB962C8B-B14F-4D97-AF65-F5344CB8AC3E}">
        <p14:creationId xmlns:p14="http://schemas.microsoft.com/office/powerpoint/2010/main" val="2671601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020E6-F3EB-740D-82D0-8F04D5A04C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1E0A83-B81B-D28F-5DB9-08C48E5BB9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CB909F-E4DD-89E3-6CAF-D3BE5E2F2D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59350F-FF81-151C-3C7D-F915F2459B21}"/>
              </a:ext>
            </a:extLst>
          </p:cNvPr>
          <p:cNvSpPr>
            <a:spLocks noGrp="1"/>
          </p:cNvSpPr>
          <p:nvPr>
            <p:ph type="dt" sz="half" idx="10"/>
          </p:nvPr>
        </p:nvSpPr>
        <p:spPr/>
        <p:txBody>
          <a:bodyPr/>
          <a:lstStyle/>
          <a:p>
            <a:fld id="{3E3C616D-90F7-412F-BA76-485998FA961D}" type="datetimeFigureOut">
              <a:rPr lang="en-US" smtClean="0"/>
              <a:t>2/28/2024</a:t>
            </a:fld>
            <a:endParaRPr lang="en-US"/>
          </a:p>
        </p:txBody>
      </p:sp>
      <p:sp>
        <p:nvSpPr>
          <p:cNvPr id="6" name="Footer Placeholder 5">
            <a:extLst>
              <a:ext uri="{FF2B5EF4-FFF2-40B4-BE49-F238E27FC236}">
                <a16:creationId xmlns:a16="http://schemas.microsoft.com/office/drawing/2014/main" id="{909FC3BC-9EC4-1F77-B068-53B33861D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902B80-DA1F-5B68-CFF4-D815296E8140}"/>
              </a:ext>
            </a:extLst>
          </p:cNvPr>
          <p:cNvSpPr>
            <a:spLocks noGrp="1"/>
          </p:cNvSpPr>
          <p:nvPr>
            <p:ph type="sldNum" sz="quarter" idx="12"/>
          </p:nvPr>
        </p:nvSpPr>
        <p:spPr/>
        <p:txBody>
          <a:bodyPr/>
          <a:lstStyle/>
          <a:p>
            <a:fld id="{5DC47603-AEA8-43BA-9C2F-14B586BD249D}" type="slidenum">
              <a:rPr lang="en-US" smtClean="0"/>
              <a:t>‹#›</a:t>
            </a:fld>
            <a:endParaRPr lang="en-US"/>
          </a:p>
        </p:txBody>
      </p:sp>
    </p:spTree>
    <p:extLst>
      <p:ext uri="{BB962C8B-B14F-4D97-AF65-F5344CB8AC3E}">
        <p14:creationId xmlns:p14="http://schemas.microsoft.com/office/powerpoint/2010/main" val="2914706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emf"/><Relationship Id="rId2" Type="http://schemas.openxmlformats.org/officeDocument/2006/relationships/slideLayout" Target="../slideLayouts/slideLayout13.xml"/><Relationship Id="rId16" Type="http://schemas.openxmlformats.org/officeDocument/2006/relationships/oleObject" Target="../embeddings/oleObject1.bin"/><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ags" Target="../tags/tag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image" Target="../media/image3.emf"/><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oleObject" Target="../embeddings/oleObject2.bin"/><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892CF-6E86-953A-7675-3F23047974C9}"/>
              </a:ext>
            </a:extLst>
          </p:cNvPr>
          <p:cNvSpPr>
            <a:spLocks noGrp="1"/>
          </p:cNvSpPr>
          <p:nvPr>
            <p:ph type="title"/>
          </p:nvPr>
        </p:nvSpPr>
        <p:spPr>
          <a:xfrm>
            <a:off x="334963" y="333375"/>
            <a:ext cx="11522075" cy="93503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32FF4E-C8D0-C400-55A2-9B8C3D7A8494}"/>
              </a:ext>
            </a:extLst>
          </p:cNvPr>
          <p:cNvSpPr>
            <a:spLocks noGrp="1"/>
          </p:cNvSpPr>
          <p:nvPr>
            <p:ph type="body" idx="1"/>
          </p:nvPr>
        </p:nvSpPr>
        <p:spPr>
          <a:xfrm>
            <a:off x="334963" y="1527857"/>
            <a:ext cx="11522075" cy="45680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0A438-5A6D-97C8-88D1-FB750D765BF8}"/>
              </a:ext>
            </a:extLst>
          </p:cNvPr>
          <p:cNvSpPr>
            <a:spLocks noGrp="1"/>
          </p:cNvSpPr>
          <p:nvPr>
            <p:ph type="dt" sz="half" idx="2"/>
          </p:nvPr>
        </p:nvSpPr>
        <p:spPr>
          <a:xfrm>
            <a:off x="334963"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3C616D-90F7-412F-BA76-485998FA961D}" type="datetimeFigureOut">
              <a:rPr lang="en-US" smtClean="0"/>
              <a:t>2/28/2024</a:t>
            </a:fld>
            <a:endParaRPr lang="en-US"/>
          </a:p>
        </p:txBody>
      </p:sp>
      <p:sp>
        <p:nvSpPr>
          <p:cNvPr id="5" name="Footer Placeholder 4">
            <a:extLst>
              <a:ext uri="{FF2B5EF4-FFF2-40B4-BE49-F238E27FC236}">
                <a16:creationId xmlns:a16="http://schemas.microsoft.com/office/drawing/2014/main" id="{1944E209-FA53-0CF1-22CB-820CA9C9AE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354F95-7578-F4A0-0E5F-E82B4FE6DB5A}"/>
              </a:ext>
            </a:extLst>
          </p:cNvPr>
          <p:cNvSpPr>
            <a:spLocks noGrp="1"/>
          </p:cNvSpPr>
          <p:nvPr>
            <p:ph type="sldNum" sz="quarter" idx="4"/>
          </p:nvPr>
        </p:nvSpPr>
        <p:spPr>
          <a:xfrm>
            <a:off x="911383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C47603-AEA8-43BA-9C2F-14B586BD249D}" type="slidenum">
              <a:rPr lang="en-US" smtClean="0"/>
              <a:t>‹#›</a:t>
            </a:fld>
            <a:endParaRPr lang="en-US"/>
          </a:p>
        </p:txBody>
      </p:sp>
      <p:grpSp>
        <p:nvGrpSpPr>
          <p:cNvPr id="18" name="Group 17">
            <a:extLst>
              <a:ext uri="{FF2B5EF4-FFF2-40B4-BE49-F238E27FC236}">
                <a16:creationId xmlns:a16="http://schemas.microsoft.com/office/drawing/2014/main" id="{25D9C7EB-B7CD-5A17-F3C7-F3F507915FE3}"/>
              </a:ext>
            </a:extLst>
          </p:cNvPr>
          <p:cNvGrpSpPr/>
          <p:nvPr userDrawn="1"/>
        </p:nvGrpSpPr>
        <p:grpSpPr>
          <a:xfrm>
            <a:off x="0" y="-706056"/>
            <a:ext cx="2013994" cy="555585"/>
            <a:chOff x="0" y="-555585"/>
            <a:chExt cx="2013994" cy="555585"/>
          </a:xfrm>
        </p:grpSpPr>
        <p:sp>
          <p:nvSpPr>
            <p:cNvPr id="16" name="Rectangle 15">
              <a:extLst>
                <a:ext uri="{FF2B5EF4-FFF2-40B4-BE49-F238E27FC236}">
                  <a16:creationId xmlns:a16="http://schemas.microsoft.com/office/drawing/2014/main" id="{DDC9DC46-056D-394F-A10D-E104FAA7C367}"/>
                </a:ext>
              </a:extLst>
            </p:cNvPr>
            <p:cNvSpPr/>
            <p:nvPr userDrawn="1"/>
          </p:nvSpPr>
          <p:spPr>
            <a:xfrm>
              <a:off x="0" y="-555585"/>
              <a:ext cx="2013994"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8E460F0-5DA3-AE28-1BE7-F7560ACFE8F5}"/>
                </a:ext>
              </a:extLst>
            </p:cNvPr>
            <p:cNvGrpSpPr/>
            <p:nvPr userDrawn="1"/>
          </p:nvGrpSpPr>
          <p:grpSpPr>
            <a:xfrm>
              <a:off x="168639" y="-445433"/>
              <a:ext cx="1676717" cy="335280"/>
              <a:chOff x="0" y="-436880"/>
              <a:chExt cx="1676717" cy="335280"/>
            </a:xfrm>
          </p:grpSpPr>
          <p:sp>
            <p:nvSpPr>
              <p:cNvPr id="11" name="Rectangle 10">
                <a:extLst>
                  <a:ext uri="{FF2B5EF4-FFF2-40B4-BE49-F238E27FC236}">
                    <a16:creationId xmlns:a16="http://schemas.microsoft.com/office/drawing/2014/main" id="{5AC40BDF-A257-2704-9161-CA91F8332314}"/>
                  </a:ext>
                </a:extLst>
              </p:cNvPr>
              <p:cNvSpPr/>
              <p:nvPr userDrawn="1"/>
            </p:nvSpPr>
            <p:spPr>
              <a:xfrm>
                <a:off x="0" y="-436880"/>
                <a:ext cx="335280" cy="335280"/>
              </a:xfrm>
              <a:prstGeom prst="rect">
                <a:avLst/>
              </a:prstGeom>
              <a:solidFill>
                <a:srgbClr val="87B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9B7486-FF0D-195C-FDF4-2BFF237FA8A6}"/>
                  </a:ext>
                </a:extLst>
              </p:cNvPr>
              <p:cNvSpPr/>
              <p:nvPr userDrawn="1"/>
            </p:nvSpPr>
            <p:spPr>
              <a:xfrm>
                <a:off x="447146" y="-436880"/>
                <a:ext cx="335280" cy="335280"/>
              </a:xfrm>
              <a:prstGeom prst="rect">
                <a:avLst/>
              </a:prstGeom>
              <a:solidFill>
                <a:srgbClr val="DFF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2E73145-E47A-A5F4-55A6-A853A876789E}"/>
                  </a:ext>
                </a:extLst>
              </p:cNvPr>
              <p:cNvSpPr/>
              <p:nvPr userDrawn="1"/>
            </p:nvSpPr>
            <p:spPr>
              <a:xfrm>
                <a:off x="894292" y="-436880"/>
                <a:ext cx="335280" cy="335280"/>
              </a:xfrm>
              <a:prstGeom prst="rect">
                <a:avLst/>
              </a:prstGeom>
              <a:solidFill>
                <a:srgbClr val="525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A43C401-A6DA-4169-27B9-9549E3241115}"/>
                  </a:ext>
                </a:extLst>
              </p:cNvPr>
              <p:cNvSpPr/>
              <p:nvPr userDrawn="1"/>
            </p:nvSpPr>
            <p:spPr>
              <a:xfrm>
                <a:off x="1341437" y="-436880"/>
                <a:ext cx="335280" cy="335280"/>
              </a:xfrm>
              <a:prstGeom prst="rect">
                <a:avLst/>
              </a:prstGeom>
              <a:solidFill>
                <a:srgbClr val="DEE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019232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userDrawn="1">
          <p15:clr>
            <a:srgbClr val="F26B43"/>
          </p15:clr>
        </p15:guide>
        <p15:guide id="2" pos="7469" userDrawn="1">
          <p15:clr>
            <a:srgbClr val="F26B43"/>
          </p15:clr>
        </p15:guide>
        <p15:guide id="3" orient="horz" pos="210" userDrawn="1">
          <p15:clr>
            <a:srgbClr val="F26B43"/>
          </p15:clr>
        </p15:guide>
        <p15:guide id="4" orient="horz" pos="799" userDrawn="1">
          <p15:clr>
            <a:srgbClr val="F26B43"/>
          </p15:clr>
        </p15:guide>
        <p15:guide id="5" orient="horz" pos="392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BC3F41C-1950-4175-A0D5-F29309A4B1BB}"/>
              </a:ext>
            </a:extLst>
          </p:cNvPr>
          <p:cNvGraphicFramePr>
            <a:graphicFrameLocks noChangeAspect="1"/>
          </p:cNvGraphicFramePr>
          <p:nvPr userDrawn="1">
            <p:custDataLst>
              <p:tags r:id="rId14"/>
            </p:custDataLst>
            <p:extLst>
              <p:ext uri="{D42A27DB-BD31-4B8C-83A1-F6EECF244321}">
                <p14:modId xmlns:p14="http://schemas.microsoft.com/office/powerpoint/2010/main" val="18487122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383" imgH="384" progId="TCLayout.ActiveDocument.1">
                  <p:embed/>
                </p:oleObj>
              </mc:Choice>
              <mc:Fallback>
                <p:oleObj name="think-cell Slide" r:id="rId16" imgW="383" imgH="384" progId="TCLayout.ActiveDocument.1">
                  <p:embed/>
                  <p:pic>
                    <p:nvPicPr>
                      <p:cNvPr id="9" name="Object 8" hidden="1">
                        <a:extLst>
                          <a:ext uri="{FF2B5EF4-FFF2-40B4-BE49-F238E27FC236}">
                            <a16:creationId xmlns:a16="http://schemas.microsoft.com/office/drawing/2014/main" id="{DBC3F41C-1950-4175-A0D5-F29309A4B1BB}"/>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3AF71B7F-2C2D-40D3-A393-9F6DCC630C92}"/>
              </a:ext>
            </a:extLst>
          </p:cNvPr>
          <p:cNvSpPr/>
          <p:nvPr userDrawn="1">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1" i="0" baseline="0" dirty="0">
              <a:latin typeface="Segoe UI" panose="020B0502040204020203" pitchFamily="34" charset="0"/>
              <a:ea typeface="+mj-ea"/>
              <a:cs typeface="Segoe UI" panose="020B0502040204020203" pitchFamily="34" charset="0"/>
              <a:sym typeface="Segoe UI" panose="020B0502040204020203" pitchFamily="34" charset="0"/>
            </a:endParaRPr>
          </a:p>
        </p:txBody>
      </p:sp>
      <p:sp>
        <p:nvSpPr>
          <p:cNvPr id="2" name="Title Placeholder 1">
            <a:extLst>
              <a:ext uri="{FF2B5EF4-FFF2-40B4-BE49-F238E27FC236}">
                <a16:creationId xmlns:a16="http://schemas.microsoft.com/office/drawing/2014/main" id="{21DE9C95-668D-4C97-99D8-074E1701B424}"/>
              </a:ext>
            </a:extLst>
          </p:cNvPr>
          <p:cNvSpPr>
            <a:spLocks noGrp="1"/>
          </p:cNvSpPr>
          <p:nvPr>
            <p:ph type="title"/>
          </p:nvPr>
        </p:nvSpPr>
        <p:spPr>
          <a:xfrm>
            <a:off x="533400" y="406400"/>
            <a:ext cx="11125200" cy="889000"/>
          </a:xfrm>
          <a:prstGeom prst="rect">
            <a:avLst/>
          </a:prstGeom>
        </p:spPr>
        <p:txBody>
          <a:bodyPr vert="horz" lIns="91440" tIns="45720" rIns="91440" bIns="45720" rtlCol="0" anchor="ctr">
            <a:normAutofit/>
          </a:bodyPr>
          <a:lstStyle/>
          <a:p>
            <a:r>
              <a:rPr lang="en-US" dirty="0"/>
              <a:t>Click to edit Master title style</a:t>
            </a:r>
            <a:endParaRPr lang="en-ID" dirty="0"/>
          </a:p>
        </p:txBody>
      </p:sp>
      <p:sp>
        <p:nvSpPr>
          <p:cNvPr id="3" name="Text Placeholder 2">
            <a:extLst>
              <a:ext uri="{FF2B5EF4-FFF2-40B4-BE49-F238E27FC236}">
                <a16:creationId xmlns:a16="http://schemas.microsoft.com/office/drawing/2014/main" id="{A2F9BE55-B1B7-4BDF-8E9F-D05E93906AC4}"/>
              </a:ext>
            </a:extLst>
          </p:cNvPr>
          <p:cNvSpPr>
            <a:spLocks noGrp="1"/>
          </p:cNvSpPr>
          <p:nvPr>
            <p:ph type="body" idx="1"/>
          </p:nvPr>
        </p:nvSpPr>
        <p:spPr>
          <a:xfrm>
            <a:off x="533400" y="1524000"/>
            <a:ext cx="11125200" cy="4652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Tree>
    <p:extLst>
      <p:ext uri="{BB962C8B-B14F-4D97-AF65-F5344CB8AC3E}">
        <p14:creationId xmlns:p14="http://schemas.microsoft.com/office/powerpoint/2010/main" val="27440122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b="1"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
          <p15:clr>
            <a:srgbClr val="F26B43"/>
          </p15:clr>
        </p15:guide>
        <p15:guide id="2" pos="7344">
          <p15:clr>
            <a:srgbClr val="F26B43"/>
          </p15:clr>
        </p15:guide>
        <p15:guide id="3" orient="horz" pos="3936">
          <p15:clr>
            <a:srgbClr val="F26B43"/>
          </p15:clr>
        </p15:guide>
        <p15:guide id="5" orient="horz" pos="960">
          <p15:clr>
            <a:srgbClr val="F26B43"/>
          </p15:clr>
        </p15:guide>
        <p15:guide id="6" orient="horz" pos="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00344C9-5BE0-49E0-8AD1-2A768DACA4C1}"/>
              </a:ext>
            </a:extLst>
          </p:cNvPr>
          <p:cNvGraphicFramePr>
            <a:graphicFrameLocks noChangeAspect="1"/>
          </p:cNvGraphicFramePr>
          <p:nvPr userDrawn="1">
            <p:custDataLst>
              <p:tags r:id="rId13"/>
            </p:custDataLst>
            <p:extLst>
              <p:ext uri="{D42A27DB-BD31-4B8C-83A1-F6EECF244321}">
                <p14:modId xmlns:p14="http://schemas.microsoft.com/office/powerpoint/2010/main" val="15072950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378" imgH="379" progId="TCLayout.ActiveDocument.1">
                  <p:embed/>
                </p:oleObj>
              </mc:Choice>
              <mc:Fallback>
                <p:oleObj name="think-cell Slide" r:id="rId15" imgW="378" imgH="379" progId="TCLayout.ActiveDocument.1">
                  <p:embed/>
                  <p:pic>
                    <p:nvPicPr>
                      <p:cNvPr id="8" name="Object 7" hidden="1">
                        <a:extLst>
                          <a:ext uri="{FF2B5EF4-FFF2-40B4-BE49-F238E27FC236}">
                            <a16:creationId xmlns:a16="http://schemas.microsoft.com/office/drawing/2014/main" id="{D00344C9-5BE0-49E0-8AD1-2A768DACA4C1}"/>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31760CC-738A-44A1-A674-362242FA1154}"/>
              </a:ext>
            </a:extLst>
          </p:cNvPr>
          <p:cNvSpPr/>
          <p:nvPr userDrawn="1">
            <p:custDataLst>
              <p:tags r:id="rId1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Consolas" panose="020B0609020204030204" pitchFamily="49" charset="0"/>
              <a:ea typeface="+mj-ea"/>
              <a:cs typeface="+mj-cs"/>
              <a:sym typeface="Consolas" panose="020B0609020204030204" pitchFamily="49" charset="0"/>
            </a:endParaRPr>
          </a:p>
        </p:txBody>
      </p:sp>
      <p:sp>
        <p:nvSpPr>
          <p:cNvPr id="2" name="Title Placeholder 1">
            <a:extLst>
              <a:ext uri="{FF2B5EF4-FFF2-40B4-BE49-F238E27FC236}">
                <a16:creationId xmlns:a16="http://schemas.microsoft.com/office/drawing/2014/main" id="{BCB9B958-55CA-48B5-81F1-C6BC2F4F87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6DC44CE2-1105-47FE-955D-81C96D12AA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EFFC653F-8EE2-4B5E-B2B7-FAABE6B356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5997C8-D194-4E1A-AD43-558513CA001C}" type="datetimeFigureOut">
              <a:rPr lang="en-ID" smtClean="0"/>
              <a:t>28/02/2024</a:t>
            </a:fld>
            <a:endParaRPr lang="en-ID"/>
          </a:p>
        </p:txBody>
      </p:sp>
      <p:sp>
        <p:nvSpPr>
          <p:cNvPr id="5" name="Footer Placeholder 4">
            <a:extLst>
              <a:ext uri="{FF2B5EF4-FFF2-40B4-BE49-F238E27FC236}">
                <a16:creationId xmlns:a16="http://schemas.microsoft.com/office/drawing/2014/main" id="{F467EC97-C70E-4775-B104-BA014F718A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45E2BA64-4F1D-4B0C-A5B8-40B865ADF6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A7BE5-C66F-4B36-80D2-ED11557B9407}" type="slidenum">
              <a:rPr lang="en-ID" smtClean="0"/>
              <a:t>‹#›</a:t>
            </a:fld>
            <a:endParaRPr lang="en-ID"/>
          </a:p>
        </p:txBody>
      </p:sp>
    </p:spTree>
    <p:extLst>
      <p:ext uri="{BB962C8B-B14F-4D97-AF65-F5344CB8AC3E}">
        <p14:creationId xmlns:p14="http://schemas.microsoft.com/office/powerpoint/2010/main" val="204027240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pdfhost.io/v/SzrrVZ4Ap_Environmental_Social_Governance_Draft_12" TargetMode="External"/><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0.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hyperlink" Target="https://www.linkedin.com/company/62690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http://www.edsuk.com/" TargetMode="External"/><Relationship Id="rId7"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hyperlink" Target="http://www.neatgates.com/" TargetMode="External"/><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7.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image" Target="../media/image4.jpg"/><Relationship Id="rId7" Type="http://schemas.openxmlformats.org/officeDocument/2006/relationships/image" Target="../media/image19.png"/><Relationship Id="rId12"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hyperlink" Target="https://pdfhost.io/v/n5JjHNdXC_Electro_Wireless_Locking_Solution_Brochure_PROOF_MP" TargetMode="External"/><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7.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7.jpeg"/><Relationship Id="rId7"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hyperlink" Target="https://www.linkedin.com/company/electro-automation-ltd-/" TargetMode="External"/><Relationship Id="rId4" Type="http://schemas.openxmlformats.org/officeDocument/2006/relationships/image" Target="../media/image28.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5350793-F0F8-1F21-234F-A351ACE8D9D2}"/>
              </a:ext>
            </a:extLst>
          </p:cNvPr>
          <p:cNvGrpSpPr/>
          <p:nvPr/>
        </p:nvGrpSpPr>
        <p:grpSpPr>
          <a:xfrm>
            <a:off x="-295565" y="-201246"/>
            <a:ext cx="12626110" cy="7156227"/>
            <a:chOff x="-1" y="0"/>
            <a:chExt cx="12339783" cy="6959024"/>
          </a:xfrm>
        </p:grpSpPr>
        <p:pic>
          <p:nvPicPr>
            <p:cNvPr id="12" name="Picture 11" descr="A close up of a machine&#10;&#10;Description automatically generated">
              <a:extLst>
                <a:ext uri="{FF2B5EF4-FFF2-40B4-BE49-F238E27FC236}">
                  <a16:creationId xmlns:a16="http://schemas.microsoft.com/office/drawing/2014/main" id="{6FCABA95-88CF-DE55-90E0-6F57B67F6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11" name="Rectangle 10">
              <a:extLst>
                <a:ext uri="{FF2B5EF4-FFF2-40B4-BE49-F238E27FC236}">
                  <a16:creationId xmlns:a16="http://schemas.microsoft.com/office/drawing/2014/main" id="{339852D1-3FE0-FDCF-BC4B-B0E666D4C9D9}"/>
                </a:ext>
              </a:extLst>
            </p:cNvPr>
            <p:cNvSpPr/>
            <p:nvPr/>
          </p:nvSpPr>
          <p:spPr>
            <a:xfrm>
              <a:off x="147782" y="101025"/>
              <a:ext cx="12192000" cy="6857999"/>
            </a:xfrm>
            <a:prstGeom prst="rect">
              <a:avLst/>
            </a:prstGeom>
            <a:gradFill>
              <a:gsLst>
                <a:gs pos="0">
                  <a:schemeClr val="bg1">
                    <a:alpha val="45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Single Corner Snipped 5">
            <a:extLst>
              <a:ext uri="{FF2B5EF4-FFF2-40B4-BE49-F238E27FC236}">
                <a16:creationId xmlns:a16="http://schemas.microsoft.com/office/drawing/2014/main" id="{5BBC4F62-E4D3-CCC1-3299-F0F271D21D85}"/>
              </a:ext>
            </a:extLst>
          </p:cNvPr>
          <p:cNvSpPr/>
          <p:nvPr/>
        </p:nvSpPr>
        <p:spPr>
          <a:xfrm>
            <a:off x="3339465" y="3709193"/>
            <a:ext cx="8852535" cy="1615440"/>
          </a:xfrm>
          <a:prstGeom prst="snip1Rect">
            <a:avLst>
              <a:gd name="adj" fmla="val 25512"/>
            </a:avLst>
          </a:prstGeom>
          <a:solidFill>
            <a:srgbClr val="092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2" name="Title 1">
            <a:extLst>
              <a:ext uri="{FF2B5EF4-FFF2-40B4-BE49-F238E27FC236}">
                <a16:creationId xmlns:a16="http://schemas.microsoft.com/office/drawing/2014/main" id="{57340F29-F489-C2F0-7380-F1ADC2266F62}"/>
              </a:ext>
            </a:extLst>
          </p:cNvPr>
          <p:cNvSpPr>
            <a:spLocks noGrp="1"/>
          </p:cNvSpPr>
          <p:nvPr>
            <p:ph type="ctrTitle"/>
          </p:nvPr>
        </p:nvSpPr>
        <p:spPr>
          <a:xfrm>
            <a:off x="5465156" y="2234405"/>
            <a:ext cx="7315518" cy="1474787"/>
          </a:xfrm>
        </p:spPr>
        <p:txBody>
          <a:bodyPr anchor="ctr">
            <a:normAutofit/>
          </a:bodyPr>
          <a:lstStyle/>
          <a:p>
            <a:pPr algn="l"/>
            <a:r>
              <a:rPr lang="en-US" sz="4800" b="1" dirty="0">
                <a:solidFill>
                  <a:srgbClr val="F59912"/>
                </a:solidFill>
                <a:latin typeface="Arial" panose="020B0604020202020204" pitchFamily="34" charset="0"/>
                <a:cs typeface="Arial" panose="020B0604020202020204" pitchFamily="34" charset="0"/>
              </a:rPr>
              <a:t>Company Profile</a:t>
            </a:r>
            <a:br>
              <a:rPr lang="en-US" sz="4800" b="1" dirty="0">
                <a:solidFill>
                  <a:srgbClr val="525B88"/>
                </a:solidFill>
                <a:latin typeface="Arial" panose="020B0604020202020204" pitchFamily="34" charset="0"/>
                <a:cs typeface="Arial" panose="020B0604020202020204" pitchFamily="34" charset="0"/>
              </a:rPr>
            </a:br>
            <a:r>
              <a:rPr lang="en-US" sz="4800" dirty="0">
                <a:solidFill>
                  <a:srgbClr val="092C64"/>
                </a:solidFill>
                <a:latin typeface="Arial" panose="020B0604020202020204" pitchFamily="34" charset="0"/>
                <a:cs typeface="Arial" panose="020B0604020202020204" pitchFamily="34" charset="0"/>
              </a:rPr>
              <a:t>Electro Automation</a:t>
            </a:r>
          </a:p>
        </p:txBody>
      </p:sp>
      <p:sp>
        <p:nvSpPr>
          <p:cNvPr id="3" name="Subtitle 2">
            <a:extLst>
              <a:ext uri="{FF2B5EF4-FFF2-40B4-BE49-F238E27FC236}">
                <a16:creationId xmlns:a16="http://schemas.microsoft.com/office/drawing/2014/main" id="{E348808D-3466-AC6E-8512-B549D6090A62}"/>
              </a:ext>
            </a:extLst>
          </p:cNvPr>
          <p:cNvSpPr>
            <a:spLocks noGrp="1"/>
          </p:cNvSpPr>
          <p:nvPr>
            <p:ph type="subTitle" idx="1"/>
          </p:nvPr>
        </p:nvSpPr>
        <p:spPr>
          <a:xfrm>
            <a:off x="4541520" y="4122976"/>
            <a:ext cx="5791200" cy="792000"/>
          </a:xfrm>
        </p:spPr>
        <p:txBody>
          <a:bodyPr anchor="ctr">
            <a:noAutofit/>
          </a:bodyPr>
          <a:lstStyle/>
          <a:p>
            <a:pPr algn="l">
              <a:lnSpc>
                <a:spcPct val="120000"/>
              </a:lnSpc>
            </a:pPr>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Electro Automation</a:t>
            </a:r>
          </a:p>
          <a:p>
            <a:pPr algn="l">
              <a:lnSpc>
                <a:spcPct val="120000"/>
              </a:lnSpc>
            </a:pPr>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EA House</a:t>
            </a:r>
          </a:p>
          <a:p>
            <a:pPr algn="l">
              <a:lnSpc>
                <a:spcPct val="120000"/>
              </a:lnSpc>
            </a:pPr>
            <a:r>
              <a:rPr lang="en-US" sz="1200" dirty="0" err="1">
                <a:solidFill>
                  <a:schemeClr val="bg1"/>
                </a:solidFill>
                <a:latin typeface="roboto" panose="02000000000000000000" pitchFamily="2" charset="0"/>
                <a:ea typeface="roboto" panose="02000000000000000000" pitchFamily="2" charset="0"/>
                <a:cs typeface="roboto" panose="02000000000000000000" pitchFamily="2" charset="0"/>
              </a:rPr>
              <a:t>Damastown</a:t>
            </a:r>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 Business Park</a:t>
            </a:r>
          </a:p>
        </p:txBody>
      </p:sp>
      <p:cxnSp>
        <p:nvCxnSpPr>
          <p:cNvPr id="7" name="Straight Connector 6">
            <a:extLst>
              <a:ext uri="{FF2B5EF4-FFF2-40B4-BE49-F238E27FC236}">
                <a16:creationId xmlns:a16="http://schemas.microsoft.com/office/drawing/2014/main" id="{032F6120-0FD6-CCBB-EF92-36D980F09051}"/>
              </a:ext>
            </a:extLst>
          </p:cNvPr>
          <p:cNvCxnSpPr>
            <a:cxnSpLocks/>
          </p:cNvCxnSpPr>
          <p:nvPr/>
        </p:nvCxnSpPr>
        <p:spPr>
          <a:xfrm flipV="1">
            <a:off x="6512098" y="324077"/>
            <a:ext cx="5532120" cy="15240"/>
          </a:xfrm>
          <a:prstGeom prst="line">
            <a:avLst/>
          </a:prstGeom>
          <a:ln w="19050">
            <a:solidFill>
              <a:srgbClr val="092C64"/>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dark&#10;&#10;Description automatically generated">
            <a:extLst>
              <a:ext uri="{FF2B5EF4-FFF2-40B4-BE49-F238E27FC236}">
                <a16:creationId xmlns:a16="http://schemas.microsoft.com/office/drawing/2014/main" id="{F04C403C-4364-D952-D7B0-955EC6507506}"/>
              </a:ext>
            </a:extLst>
          </p:cNvPr>
          <p:cNvPicPr>
            <a:picLocks noChangeAspect="1"/>
          </p:cNvPicPr>
          <p:nvPr/>
        </p:nvPicPr>
        <p:blipFill rotWithShape="1">
          <a:blip r:embed="rId4">
            <a:extLst>
              <a:ext uri="{28A0092B-C50C-407E-A947-70E740481C1C}">
                <a14:useLocalDpi xmlns:a14="http://schemas.microsoft.com/office/drawing/2010/main" val="0"/>
              </a:ext>
            </a:extLst>
          </a:blip>
          <a:srcRect l="28666" t="35330" r="44491" b="29825"/>
          <a:stretch/>
        </p:blipFill>
        <p:spPr>
          <a:xfrm flipH="1">
            <a:off x="0" y="640080"/>
            <a:ext cx="6386384" cy="6217920"/>
          </a:xfrm>
          <a:prstGeom prst="rect">
            <a:avLst/>
          </a:prstGeom>
        </p:spPr>
      </p:pic>
      <p:pic>
        <p:nvPicPr>
          <p:cNvPr id="10" name="Picture 9" descr="A blue and orange logo&#10;&#10;Description automatically generated">
            <a:extLst>
              <a:ext uri="{FF2B5EF4-FFF2-40B4-BE49-F238E27FC236}">
                <a16:creationId xmlns:a16="http://schemas.microsoft.com/office/drawing/2014/main" id="{DB3067AF-CDE2-052A-8E3C-DA5B2554EE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8863" y="5425655"/>
            <a:ext cx="4448175" cy="1331320"/>
          </a:xfrm>
          <a:prstGeom prst="rect">
            <a:avLst/>
          </a:prstGeom>
        </p:spPr>
      </p:pic>
    </p:spTree>
    <p:extLst>
      <p:ext uri="{BB962C8B-B14F-4D97-AF65-F5344CB8AC3E}">
        <p14:creationId xmlns:p14="http://schemas.microsoft.com/office/powerpoint/2010/main" val="3573580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lass globe with a world map inside&#10;&#10;Description automatically generated">
            <a:extLst>
              <a:ext uri="{FF2B5EF4-FFF2-40B4-BE49-F238E27FC236}">
                <a16:creationId xmlns:a16="http://schemas.microsoft.com/office/drawing/2014/main" id="{5EF51DEE-A818-0D9E-4BD1-42EEF101F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0"/>
            <a:ext cx="5638800" cy="6858000"/>
          </a:xfrm>
          <a:prstGeom prst="rect">
            <a:avLst/>
          </a:prstGeom>
        </p:spPr>
      </p:pic>
      <p:sp>
        <p:nvSpPr>
          <p:cNvPr id="122" name="Rectangle 121">
            <a:extLst>
              <a:ext uri="{FF2B5EF4-FFF2-40B4-BE49-F238E27FC236}">
                <a16:creationId xmlns:a16="http://schemas.microsoft.com/office/drawing/2014/main" id="{26519E81-C48F-4DC1-8447-5AA3137BE5EE}"/>
              </a:ext>
            </a:extLst>
          </p:cNvPr>
          <p:cNvSpPr/>
          <p:nvPr/>
        </p:nvSpPr>
        <p:spPr>
          <a:xfrm>
            <a:off x="6553200" y="-1"/>
            <a:ext cx="5638800" cy="6858001"/>
          </a:xfrm>
          <a:prstGeom prst="rect">
            <a:avLst/>
          </a:prstGeom>
          <a:solidFill>
            <a:srgbClr val="092C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4A23E82-4ADA-4290-A732-46C59CED37BE}"/>
              </a:ext>
            </a:extLst>
          </p:cNvPr>
          <p:cNvSpPr/>
          <p:nvPr/>
        </p:nvSpPr>
        <p:spPr>
          <a:xfrm>
            <a:off x="6913983" y="1352939"/>
            <a:ext cx="5122507" cy="3631763"/>
          </a:xfrm>
          <a:prstGeom prst="rect">
            <a:avLst/>
          </a:prstGeom>
        </p:spPr>
        <p:txBody>
          <a:bodyPr wrap="square" lIns="0" tIns="0" rIns="0" bIns="0">
            <a:spAutoFit/>
          </a:bodyPr>
          <a:lstStyle/>
          <a:p>
            <a:r>
              <a:rPr lang="en-GB" sz="3200" b="1" i="0" dirty="0">
                <a:solidFill>
                  <a:srgbClr val="F59912"/>
                </a:solidFill>
                <a:effectLst/>
                <a:latin typeface="Arial" panose="020B0604020202020204" pitchFamily="34" charset="0"/>
                <a:cs typeface="Arial" panose="020B0604020202020204" pitchFamily="34" charset="0"/>
              </a:rPr>
              <a:t>As part of our evolving environmental policy, Electro Automation is proud to announce that we are a Cool Partner for </a:t>
            </a:r>
            <a:r>
              <a:rPr lang="en-GB" sz="3200" b="1" i="0" dirty="0" err="1">
                <a:solidFill>
                  <a:srgbClr val="F59912"/>
                </a:solidFill>
                <a:effectLst/>
                <a:latin typeface="Arial" panose="020B0604020202020204" pitchFamily="34" charset="0"/>
                <a:cs typeface="Arial" panose="020B0604020202020204" pitchFamily="34" charset="0"/>
              </a:rPr>
              <a:t>CloudForests</a:t>
            </a:r>
            <a:r>
              <a:rPr lang="en-GB" sz="3200" b="1" i="0" dirty="0">
                <a:solidFill>
                  <a:srgbClr val="F59912"/>
                </a:solidFill>
                <a:effectLst/>
                <a:latin typeface="Arial" panose="020B0604020202020204" pitchFamily="34" charset="0"/>
                <a:cs typeface="Arial" panose="020B0604020202020204" pitchFamily="34" charset="0"/>
              </a:rPr>
              <a:t>.</a:t>
            </a:r>
          </a:p>
          <a:p>
            <a:pPr algn="ctr"/>
            <a:endParaRPr lang="en-IE" sz="4400" b="1" i="0" dirty="0">
              <a:solidFill>
                <a:srgbClr val="F59912"/>
              </a:solidFill>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A3E175E-8625-3C0A-883E-CFE5B23C0034}"/>
              </a:ext>
            </a:extLst>
          </p:cNvPr>
          <p:cNvSpPr txBox="1"/>
          <p:nvPr/>
        </p:nvSpPr>
        <p:spPr>
          <a:xfrm>
            <a:off x="275255" y="966786"/>
            <a:ext cx="5545851" cy="2462213"/>
          </a:xfrm>
          <a:prstGeom prst="rect">
            <a:avLst/>
          </a:prstGeom>
          <a:noFill/>
        </p:spPr>
        <p:txBody>
          <a:bodyPr wrap="square">
            <a:spAutoFit/>
          </a:bodyPr>
          <a:lstStyle/>
          <a:p>
            <a:r>
              <a:rPr lang="en-GB" sz="1400" i="0" dirty="0">
                <a:solidFill>
                  <a:srgbClr val="062A65"/>
                </a:solidFill>
                <a:effectLst/>
                <a:latin typeface="roboto" panose="02000000000000000000" pitchFamily="2" charset="0"/>
                <a:ea typeface="roboto" panose="02000000000000000000" pitchFamily="2" charset="0"/>
                <a:cs typeface="roboto" panose="02000000000000000000" pitchFamily="2" charset="0"/>
              </a:rPr>
              <a:t>Electro Automation, sustainability is a core value that guides our business practices. We are committed to minimizing our environmental impact and promoting sustainable solutions throughout our operations. We prioritize resource efficiency, waste reduction, and responsible energy consumption in our manufacturing processes. We also strive to incorporate eco-friendly materials, such as recycled or renewable materials, in our products whenever possible. Additionally, we actively seek opportunities to support and engage with local communities, promoting social sustainability through initiatives such as employee volunteering, community partnerships, and charitable donations. </a:t>
            </a:r>
            <a:endParaRPr lang="en-IE" sz="1400" dirty="0">
              <a:solidFill>
                <a:srgbClr val="062A65"/>
              </a:solidFill>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D43ABCEA-0017-A5F3-1DB8-65980289ABEA}"/>
              </a:ext>
            </a:extLst>
          </p:cNvPr>
          <p:cNvSpPr txBox="1"/>
          <p:nvPr/>
        </p:nvSpPr>
        <p:spPr>
          <a:xfrm>
            <a:off x="275255" y="4184483"/>
            <a:ext cx="6097554" cy="1600438"/>
          </a:xfrm>
          <a:prstGeom prst="rect">
            <a:avLst/>
          </a:prstGeom>
          <a:noFill/>
        </p:spPr>
        <p:txBody>
          <a:bodyPr wrap="square">
            <a:spAutoFit/>
          </a:bodyPr>
          <a:lstStyle/>
          <a:p>
            <a:r>
              <a:rPr lang="en-GB" sz="1400" b="0" i="0" dirty="0">
                <a:solidFill>
                  <a:srgbClr val="092C64"/>
                </a:solidFill>
                <a:effectLst/>
                <a:latin typeface="roboto" panose="02000000000000000000" pitchFamily="2" charset="0"/>
                <a:ea typeface="roboto" panose="02000000000000000000" pitchFamily="2" charset="0"/>
                <a:cs typeface="roboto" panose="02000000000000000000" pitchFamily="2" charset="0"/>
              </a:rPr>
              <a:t>As a </a:t>
            </a:r>
            <a:r>
              <a:rPr lang="en-GB" sz="1400" b="0" i="0" dirty="0" err="1">
                <a:solidFill>
                  <a:srgbClr val="092C64"/>
                </a:solidFill>
                <a:effectLst/>
                <a:latin typeface="roboto" panose="02000000000000000000" pitchFamily="2" charset="0"/>
                <a:ea typeface="roboto" panose="02000000000000000000" pitchFamily="2" charset="0"/>
                <a:cs typeface="roboto" panose="02000000000000000000" pitchFamily="2" charset="0"/>
              </a:rPr>
              <a:t>CloudForests</a:t>
            </a:r>
            <a:r>
              <a:rPr lang="en-GB" sz="1400" b="0" i="0" dirty="0">
                <a:solidFill>
                  <a:srgbClr val="092C64"/>
                </a:solidFill>
                <a:effectLst/>
                <a:latin typeface="roboto" panose="02000000000000000000" pitchFamily="2" charset="0"/>
                <a:ea typeface="roboto" panose="02000000000000000000" pitchFamily="2" charset="0"/>
                <a:cs typeface="roboto" panose="02000000000000000000" pitchFamily="2" charset="0"/>
              </a:rPr>
              <a:t> Cool Partner, Electro Automation is playing its part in planting trees across 5 forests spread across Ireland’s Wild Atlantic Way.</a:t>
            </a:r>
          </a:p>
          <a:p>
            <a:endParaRPr lang="en-GB" sz="1400" dirty="0">
              <a:solidFill>
                <a:srgbClr val="092C64"/>
              </a:solidFill>
              <a:latin typeface="roboto" panose="02000000000000000000" pitchFamily="2" charset="0"/>
              <a:ea typeface="roboto" panose="02000000000000000000" pitchFamily="2" charset="0"/>
              <a:cs typeface="roboto" panose="02000000000000000000" pitchFamily="2" charset="0"/>
            </a:endParaRPr>
          </a:p>
          <a:p>
            <a:endParaRPr lang="en-GB" sz="1400" dirty="0">
              <a:solidFill>
                <a:srgbClr val="092C64"/>
              </a:solidFill>
              <a:latin typeface="roboto" panose="02000000000000000000" pitchFamily="2" charset="0"/>
              <a:ea typeface="roboto" panose="02000000000000000000" pitchFamily="2" charset="0"/>
              <a:cs typeface="roboto" panose="02000000000000000000" pitchFamily="2" charset="0"/>
            </a:endParaRPr>
          </a:p>
          <a:p>
            <a:endParaRPr lang="en-GB" sz="1400" dirty="0">
              <a:solidFill>
                <a:srgbClr val="092C64"/>
              </a:solidFill>
              <a:latin typeface="roboto" panose="02000000000000000000" pitchFamily="2" charset="0"/>
              <a:ea typeface="roboto" panose="02000000000000000000" pitchFamily="2" charset="0"/>
              <a:cs typeface="roboto" panose="02000000000000000000" pitchFamily="2" charset="0"/>
            </a:endParaRPr>
          </a:p>
          <a:p>
            <a:endParaRPr lang="en-GB" sz="1400" dirty="0">
              <a:solidFill>
                <a:srgbClr val="092C64"/>
              </a:solidFill>
              <a:latin typeface="roboto" panose="02000000000000000000" pitchFamily="2" charset="0"/>
              <a:ea typeface="roboto" panose="02000000000000000000" pitchFamily="2" charset="0"/>
              <a:cs typeface="roboto" panose="02000000000000000000" pitchFamily="2" charset="0"/>
            </a:endParaRPr>
          </a:p>
          <a:p>
            <a:r>
              <a:rPr lang="en-GB" sz="1400" dirty="0">
                <a:solidFill>
                  <a:srgbClr val="092C64"/>
                </a:solidFill>
                <a:latin typeface="roboto" panose="02000000000000000000" pitchFamily="2" charset="0"/>
                <a:ea typeface="roboto" panose="02000000000000000000" pitchFamily="2" charset="0"/>
                <a:cs typeface="roboto" panose="02000000000000000000" pitchFamily="2" charset="0"/>
              </a:rPr>
              <a:t>Click </a:t>
            </a:r>
            <a:r>
              <a:rPr lang="en-GB" sz="1400" b="1" dirty="0">
                <a:solidFill>
                  <a:srgbClr val="092C64"/>
                </a:solidFill>
                <a:latin typeface="roboto" panose="02000000000000000000" pitchFamily="2" charset="0"/>
                <a:ea typeface="roboto" panose="02000000000000000000" pitchFamily="2" charset="0"/>
                <a:cs typeface="roboto" panose="02000000000000000000" pitchFamily="2" charset="0"/>
                <a:hlinkClick r:id="rId3"/>
              </a:rPr>
              <a:t>HERE</a:t>
            </a:r>
            <a:r>
              <a:rPr lang="en-GB" sz="1400" dirty="0">
                <a:solidFill>
                  <a:srgbClr val="092C64"/>
                </a:solidFill>
                <a:latin typeface="roboto" panose="02000000000000000000" pitchFamily="2" charset="0"/>
                <a:ea typeface="roboto" panose="02000000000000000000" pitchFamily="2" charset="0"/>
                <a:cs typeface="roboto" panose="02000000000000000000" pitchFamily="2" charset="0"/>
              </a:rPr>
              <a:t> for our Electro Automation </a:t>
            </a:r>
            <a:r>
              <a:rPr lang="en-GB" sz="1400" b="1" dirty="0">
                <a:solidFill>
                  <a:srgbClr val="F59912"/>
                </a:solidFill>
                <a:latin typeface="roboto" panose="02000000000000000000" pitchFamily="2" charset="0"/>
                <a:ea typeface="roboto" panose="02000000000000000000" pitchFamily="2" charset="0"/>
                <a:cs typeface="roboto" panose="02000000000000000000" pitchFamily="2" charset="0"/>
              </a:rPr>
              <a:t>ESG</a:t>
            </a:r>
            <a:r>
              <a:rPr lang="en-GB" sz="1400" dirty="0">
                <a:solidFill>
                  <a:srgbClr val="092C64"/>
                </a:solidFill>
                <a:latin typeface="roboto" panose="02000000000000000000" pitchFamily="2" charset="0"/>
                <a:ea typeface="roboto" panose="02000000000000000000" pitchFamily="2" charset="0"/>
                <a:cs typeface="roboto" panose="02000000000000000000" pitchFamily="2" charset="0"/>
              </a:rPr>
              <a:t> document.</a:t>
            </a:r>
            <a:endParaRPr lang="en-IE" sz="1400" dirty="0">
              <a:solidFill>
                <a:srgbClr val="092C64"/>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55544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9FE5283-B009-4EE3-A9B2-2F7A4D62AD40}"/>
              </a:ext>
            </a:extLst>
          </p:cNvPr>
          <p:cNvSpPr/>
          <p:nvPr/>
        </p:nvSpPr>
        <p:spPr>
          <a:xfrm>
            <a:off x="9247982" y="779492"/>
            <a:ext cx="3167626" cy="43088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83D65"/>
                </a:solidFill>
                <a:effectLst/>
                <a:uLnTx/>
                <a:uFillTx/>
                <a:latin typeface="Segoe UI" panose="020B0502040204020203" pitchFamily="34" charset="0"/>
                <a:ea typeface="+mn-ea"/>
                <a:cs typeface="Segoe UI" panose="020B0502040204020203" pitchFamily="34" charset="0"/>
              </a:rPr>
              <a:t>Case Study</a:t>
            </a:r>
          </a:p>
        </p:txBody>
      </p:sp>
      <p:pic>
        <p:nvPicPr>
          <p:cNvPr id="4" name="Picture 3">
            <a:extLst>
              <a:ext uri="{FF2B5EF4-FFF2-40B4-BE49-F238E27FC236}">
                <a16:creationId xmlns:a16="http://schemas.microsoft.com/office/drawing/2014/main" id="{8D4CB2FA-1489-05C6-CFEA-071B90AD4C1B}"/>
              </a:ext>
            </a:extLst>
          </p:cNvPr>
          <p:cNvPicPr>
            <a:picLocks noChangeAspect="1"/>
          </p:cNvPicPr>
          <p:nvPr/>
        </p:nvPicPr>
        <p:blipFill rotWithShape="1">
          <a:blip r:embed="rId2"/>
          <a:srcRect t="16261" r="-2" b="10660"/>
          <a:stretch/>
        </p:blipFill>
        <p:spPr>
          <a:xfrm>
            <a:off x="1293179" y="74075"/>
            <a:ext cx="3587477" cy="2009696"/>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grpSp>
        <p:nvGrpSpPr>
          <p:cNvPr id="6" name="Group 5">
            <a:extLst>
              <a:ext uri="{FF2B5EF4-FFF2-40B4-BE49-F238E27FC236}">
                <a16:creationId xmlns:a16="http://schemas.microsoft.com/office/drawing/2014/main" id="{9001F08F-F426-C328-0690-099118E3AC65}"/>
              </a:ext>
            </a:extLst>
          </p:cNvPr>
          <p:cNvGrpSpPr/>
          <p:nvPr/>
        </p:nvGrpSpPr>
        <p:grpSpPr>
          <a:xfrm>
            <a:off x="130429" y="4774226"/>
            <a:ext cx="5795903" cy="1927797"/>
            <a:chOff x="901954" y="4770869"/>
            <a:chExt cx="5795903" cy="1927797"/>
          </a:xfrm>
        </p:grpSpPr>
        <p:pic>
          <p:nvPicPr>
            <p:cNvPr id="5" name="Picture 4">
              <a:extLst>
                <a:ext uri="{FF2B5EF4-FFF2-40B4-BE49-F238E27FC236}">
                  <a16:creationId xmlns:a16="http://schemas.microsoft.com/office/drawing/2014/main" id="{23CDCDA8-FFF8-D727-833D-DA3C33AAB40B}"/>
                </a:ext>
              </a:extLst>
            </p:cNvPr>
            <p:cNvPicPr>
              <a:picLocks noChangeAspect="1"/>
            </p:cNvPicPr>
            <p:nvPr/>
          </p:nvPicPr>
          <p:blipFill>
            <a:blip r:embed="rId3"/>
            <a:stretch>
              <a:fillRect/>
            </a:stretch>
          </p:blipFill>
          <p:spPr>
            <a:xfrm>
              <a:off x="3798915" y="4770869"/>
              <a:ext cx="2898942" cy="1927796"/>
            </a:xfrm>
            <a:prstGeom prst="rect">
              <a:avLst/>
            </a:prstGeom>
            <a:effectLst>
              <a:outerShdw blurRad="406400" dist="317500" dir="5400000" sx="89000" sy="89000" rotWithShape="0">
                <a:prstClr val="black">
                  <a:alpha val="15000"/>
                </a:prstClr>
              </a:outerShdw>
            </a:effectLst>
          </p:spPr>
        </p:pic>
        <p:pic>
          <p:nvPicPr>
            <p:cNvPr id="7170" name="Picture 2" descr="Wuxi, Dundalk - PJ Hegarty UK">
              <a:extLst>
                <a:ext uri="{FF2B5EF4-FFF2-40B4-BE49-F238E27FC236}">
                  <a16:creationId xmlns:a16="http://schemas.microsoft.com/office/drawing/2014/main" id="{A406586B-2382-5F10-475F-EDC795E423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954" y="4770870"/>
              <a:ext cx="2896961" cy="1927796"/>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descr="A picture containing diagram&#10;&#10;Description automatically generated">
            <a:extLst>
              <a:ext uri="{FF2B5EF4-FFF2-40B4-BE49-F238E27FC236}">
                <a16:creationId xmlns:a16="http://schemas.microsoft.com/office/drawing/2014/main" id="{91222E25-AB1D-F07A-83AB-41AE94A24B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3907" y="308578"/>
            <a:ext cx="2989932" cy="9418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B5DD8CEB-FDC8-8A90-78E1-8E440621CDA1}"/>
              </a:ext>
            </a:extLst>
          </p:cNvPr>
          <p:cNvSpPr txBox="1"/>
          <p:nvPr/>
        </p:nvSpPr>
        <p:spPr>
          <a:xfrm>
            <a:off x="5924351" y="1669726"/>
            <a:ext cx="6188529" cy="5909310"/>
          </a:xfrm>
          <a:prstGeom prst="rect">
            <a:avLst/>
          </a:prstGeom>
          <a:noFill/>
        </p:spPr>
        <p:txBody>
          <a:bodyPr wrap="square" rtlCol="0">
            <a:spAutoFit/>
          </a:bodyPr>
          <a:lstStyle/>
          <a:p>
            <a:r>
              <a:rPr lang="en-GB" sz="1200" dirty="0">
                <a:solidFill>
                  <a:srgbClr val="092C64"/>
                </a:solidFill>
                <a:latin typeface="roboto" panose="02000000000000000000" pitchFamily="2" charset="0"/>
                <a:ea typeface="roboto" panose="02000000000000000000" pitchFamily="2" charset="0"/>
                <a:cs typeface="roboto" panose="02000000000000000000" pitchFamily="2" charset="0"/>
              </a:rPr>
              <a:t>Project: Creation of a 14-meter-wide double sliding curved gate, blending aesthetics and security for a prestigious Irish estate.</a:t>
            </a:r>
          </a:p>
          <a:p>
            <a:endParaRPr lang="en-GB" sz="1200" dirty="0">
              <a:solidFill>
                <a:srgbClr val="092C64"/>
              </a:solidFill>
              <a:latin typeface="roboto" panose="02000000000000000000" pitchFamily="2" charset="0"/>
              <a:ea typeface="roboto" panose="02000000000000000000" pitchFamily="2" charset="0"/>
              <a:cs typeface="roboto" panose="02000000000000000000" pitchFamily="2" charset="0"/>
            </a:endParaRPr>
          </a:p>
          <a:p>
            <a:r>
              <a:rPr lang="en-GB" sz="1200" dirty="0">
                <a:solidFill>
                  <a:srgbClr val="092C64"/>
                </a:solidFill>
                <a:latin typeface="roboto" panose="02000000000000000000" pitchFamily="2" charset="0"/>
                <a:ea typeface="roboto" panose="02000000000000000000" pitchFamily="2" charset="0"/>
                <a:cs typeface="roboto" panose="02000000000000000000" pitchFamily="2" charset="0"/>
              </a:rPr>
              <a:t>Challenges:</a:t>
            </a:r>
          </a:p>
          <a:p>
            <a:endParaRPr lang="en-GB" sz="1200" dirty="0">
              <a:solidFill>
                <a:srgbClr val="092C64"/>
              </a:solidFill>
              <a:latin typeface="roboto" panose="02000000000000000000" pitchFamily="2" charset="0"/>
              <a:ea typeface="roboto" panose="02000000000000000000" pitchFamily="2" charset="0"/>
              <a:cs typeface="roboto" panose="02000000000000000000" pitchFamily="2" charset="0"/>
            </a:endParaRPr>
          </a:p>
          <a:p>
            <a:r>
              <a:rPr lang="en-GB" sz="1200" dirty="0">
                <a:solidFill>
                  <a:srgbClr val="092C64"/>
                </a:solidFill>
                <a:latin typeface="roboto" panose="02000000000000000000" pitchFamily="2" charset="0"/>
                <a:ea typeface="roboto" panose="02000000000000000000" pitchFamily="2" charset="0"/>
                <a:cs typeface="roboto" panose="02000000000000000000" pitchFamily="2" charset="0"/>
              </a:rPr>
              <a:t>Aesthetics: Crafting a gate that seamlessly matched the estate's architecture.</a:t>
            </a:r>
          </a:p>
          <a:p>
            <a:r>
              <a:rPr lang="en-GB" sz="1200" dirty="0">
                <a:solidFill>
                  <a:srgbClr val="092C64"/>
                </a:solidFill>
                <a:latin typeface="roboto" panose="02000000000000000000" pitchFamily="2" charset="0"/>
                <a:ea typeface="roboto" panose="02000000000000000000" pitchFamily="2" charset="0"/>
                <a:cs typeface="roboto" panose="02000000000000000000" pitchFamily="2" charset="0"/>
              </a:rPr>
              <a:t>Automation: Integrating advanced automation technology for smooth movement.</a:t>
            </a:r>
          </a:p>
          <a:p>
            <a:r>
              <a:rPr lang="en-GB" sz="1200" dirty="0">
                <a:solidFill>
                  <a:srgbClr val="092C64"/>
                </a:solidFill>
                <a:latin typeface="roboto" panose="02000000000000000000" pitchFamily="2" charset="0"/>
                <a:ea typeface="roboto" panose="02000000000000000000" pitchFamily="2" charset="0"/>
                <a:cs typeface="roboto" panose="02000000000000000000" pitchFamily="2" charset="0"/>
              </a:rPr>
              <a:t>Security: Maintaining security standards while upholding elegance.</a:t>
            </a:r>
          </a:p>
          <a:p>
            <a:endParaRPr lang="en-GB" sz="1200" dirty="0">
              <a:solidFill>
                <a:srgbClr val="092C64"/>
              </a:solidFill>
              <a:latin typeface="roboto" panose="02000000000000000000" pitchFamily="2" charset="0"/>
              <a:ea typeface="roboto" panose="02000000000000000000" pitchFamily="2" charset="0"/>
              <a:cs typeface="roboto" panose="02000000000000000000" pitchFamily="2" charset="0"/>
            </a:endParaRPr>
          </a:p>
          <a:p>
            <a:r>
              <a:rPr lang="en-GB" sz="1200" dirty="0">
                <a:solidFill>
                  <a:srgbClr val="092C64"/>
                </a:solidFill>
                <a:latin typeface="roboto" panose="02000000000000000000" pitchFamily="2" charset="0"/>
                <a:ea typeface="roboto" panose="02000000000000000000" pitchFamily="2" charset="0"/>
                <a:cs typeface="roboto" panose="02000000000000000000" pitchFamily="2" charset="0"/>
              </a:rPr>
              <a:t>Solution:</a:t>
            </a:r>
          </a:p>
          <a:p>
            <a:endParaRPr lang="en-GB" sz="1200" dirty="0">
              <a:solidFill>
                <a:srgbClr val="092C64"/>
              </a:solidFill>
              <a:latin typeface="roboto" panose="02000000000000000000" pitchFamily="2" charset="0"/>
              <a:ea typeface="roboto" panose="02000000000000000000" pitchFamily="2" charset="0"/>
              <a:cs typeface="roboto" panose="02000000000000000000" pitchFamily="2" charset="0"/>
            </a:endParaRPr>
          </a:p>
          <a:p>
            <a:r>
              <a:rPr lang="en-GB" sz="1200" dirty="0">
                <a:solidFill>
                  <a:srgbClr val="092C64"/>
                </a:solidFill>
                <a:latin typeface="roboto" panose="02000000000000000000" pitchFamily="2" charset="0"/>
                <a:ea typeface="roboto" panose="02000000000000000000" pitchFamily="2" charset="0"/>
                <a:cs typeface="roboto" panose="02000000000000000000" pitchFamily="2" charset="0"/>
              </a:rPr>
              <a:t>Architectural Vision: Meticulously designed curvature in sync with surroundings.</a:t>
            </a:r>
          </a:p>
          <a:p>
            <a:r>
              <a:rPr lang="en-GB" sz="1200" dirty="0">
                <a:solidFill>
                  <a:srgbClr val="092C64"/>
                </a:solidFill>
                <a:latin typeface="roboto" panose="02000000000000000000" pitchFamily="2" charset="0"/>
                <a:ea typeface="roboto" panose="02000000000000000000" pitchFamily="2" charset="0"/>
                <a:cs typeface="roboto" panose="02000000000000000000" pitchFamily="2" charset="0"/>
              </a:rPr>
              <a:t>Automation Integration: Collaborated with experts for seamless sliding and locking.</a:t>
            </a:r>
          </a:p>
          <a:p>
            <a:r>
              <a:rPr lang="en-GB" sz="1200" dirty="0">
                <a:solidFill>
                  <a:srgbClr val="092C64"/>
                </a:solidFill>
                <a:latin typeface="roboto" panose="02000000000000000000" pitchFamily="2" charset="0"/>
                <a:ea typeface="roboto" panose="02000000000000000000" pitchFamily="2" charset="0"/>
                <a:cs typeface="roboto" panose="02000000000000000000" pitchFamily="2" charset="0"/>
              </a:rPr>
              <a:t>Materials: Blend of durable steel and ornamental elements.</a:t>
            </a:r>
          </a:p>
          <a:p>
            <a:r>
              <a:rPr lang="en-GB" sz="1200" dirty="0">
                <a:solidFill>
                  <a:srgbClr val="092C64"/>
                </a:solidFill>
                <a:latin typeface="roboto" panose="02000000000000000000" pitchFamily="2" charset="0"/>
                <a:ea typeface="roboto" panose="02000000000000000000" pitchFamily="2" charset="0"/>
                <a:cs typeface="roboto" panose="02000000000000000000" pitchFamily="2" charset="0"/>
              </a:rPr>
              <a:t>Results:</a:t>
            </a:r>
          </a:p>
          <a:p>
            <a:endParaRPr lang="en-GB" sz="1200" dirty="0">
              <a:solidFill>
                <a:srgbClr val="092C64"/>
              </a:solidFill>
              <a:latin typeface="roboto" panose="02000000000000000000" pitchFamily="2" charset="0"/>
              <a:ea typeface="roboto" panose="02000000000000000000" pitchFamily="2" charset="0"/>
              <a:cs typeface="roboto" panose="02000000000000000000" pitchFamily="2" charset="0"/>
            </a:endParaRPr>
          </a:p>
          <a:p>
            <a:r>
              <a:rPr lang="en-GB" sz="1200" dirty="0">
                <a:solidFill>
                  <a:srgbClr val="092C64"/>
                </a:solidFill>
                <a:latin typeface="roboto" panose="02000000000000000000" pitchFamily="2" charset="0"/>
                <a:ea typeface="roboto" panose="02000000000000000000" pitchFamily="2" charset="0"/>
                <a:cs typeface="roboto" panose="02000000000000000000" pitchFamily="2" charset="0"/>
              </a:rPr>
              <a:t>Aesthetic Enhancement: Gate became an architectural </a:t>
            </a:r>
            <a:r>
              <a:rPr lang="en-GB" sz="1200" dirty="0" err="1">
                <a:solidFill>
                  <a:srgbClr val="092C64"/>
                </a:solidFill>
                <a:latin typeface="roboto" panose="02000000000000000000" pitchFamily="2" charset="0"/>
                <a:ea typeface="roboto" panose="02000000000000000000" pitchFamily="2" charset="0"/>
                <a:cs typeface="roboto" panose="02000000000000000000" pitchFamily="2" charset="0"/>
              </a:rPr>
              <a:t>centerpiece</a:t>
            </a:r>
            <a:r>
              <a:rPr lang="en-GB" sz="1200" dirty="0">
                <a:solidFill>
                  <a:srgbClr val="092C64"/>
                </a:solidFill>
                <a:latin typeface="roboto" panose="02000000000000000000" pitchFamily="2" charset="0"/>
                <a:ea typeface="roboto" panose="02000000000000000000" pitchFamily="2" charset="0"/>
                <a:cs typeface="roboto" panose="02000000000000000000" pitchFamily="2" charset="0"/>
              </a:rPr>
              <a:t>, enhancing entrance.</a:t>
            </a:r>
          </a:p>
          <a:p>
            <a:r>
              <a:rPr lang="en-GB" sz="1200" dirty="0">
                <a:solidFill>
                  <a:srgbClr val="092C64"/>
                </a:solidFill>
                <a:latin typeface="roboto" panose="02000000000000000000" pitchFamily="2" charset="0"/>
                <a:ea typeface="roboto" panose="02000000000000000000" pitchFamily="2" charset="0"/>
                <a:cs typeface="roboto" panose="02000000000000000000" pitchFamily="2" charset="0"/>
              </a:rPr>
              <a:t>Effortless Automation: Double sliding panels moved smoothly, offering convenience.</a:t>
            </a:r>
          </a:p>
          <a:p>
            <a:r>
              <a:rPr lang="en-GB" sz="1200" dirty="0">
                <a:solidFill>
                  <a:srgbClr val="092C64"/>
                </a:solidFill>
                <a:latin typeface="roboto" panose="02000000000000000000" pitchFamily="2" charset="0"/>
                <a:ea typeface="roboto" panose="02000000000000000000" pitchFamily="2" charset="0"/>
                <a:cs typeface="roboto" panose="02000000000000000000" pitchFamily="2" charset="0"/>
              </a:rPr>
              <a:t>Robust Security: Gate provided a secure barrier without compromising on appearance.</a:t>
            </a:r>
          </a:p>
          <a:p>
            <a:endParaRPr lang="en-GB" sz="1200" dirty="0">
              <a:solidFill>
                <a:srgbClr val="092C64"/>
              </a:solidFill>
              <a:latin typeface="roboto" panose="02000000000000000000" pitchFamily="2" charset="0"/>
              <a:ea typeface="roboto" panose="02000000000000000000" pitchFamily="2" charset="0"/>
              <a:cs typeface="roboto" panose="02000000000000000000" pitchFamily="2" charset="0"/>
            </a:endParaRPr>
          </a:p>
          <a:p>
            <a:r>
              <a:rPr lang="en-GB" sz="1200" dirty="0">
                <a:solidFill>
                  <a:srgbClr val="092C64"/>
                </a:solidFill>
                <a:latin typeface="roboto" panose="02000000000000000000" pitchFamily="2" charset="0"/>
                <a:ea typeface="roboto" panose="02000000000000000000" pitchFamily="2" charset="0"/>
                <a:cs typeface="roboto" panose="02000000000000000000" pitchFamily="2" charset="0"/>
              </a:rPr>
              <a:t>Conclusion:</a:t>
            </a:r>
          </a:p>
          <a:p>
            <a:r>
              <a:rPr lang="en-GB" sz="1200" dirty="0">
                <a:solidFill>
                  <a:srgbClr val="092C64"/>
                </a:solidFill>
                <a:latin typeface="roboto" panose="02000000000000000000" pitchFamily="2" charset="0"/>
                <a:ea typeface="roboto" panose="02000000000000000000" pitchFamily="2" charset="0"/>
                <a:cs typeface="roboto" panose="02000000000000000000" pitchFamily="2" charset="0"/>
              </a:rPr>
              <a:t>The project showcased successful fusion of visionary design and technology, resulting in a landmark curved gate that elegantly marries aesthetics with security. The estate's entrance stands as a testament to innovative architectural solutions.</a:t>
            </a:r>
          </a:p>
          <a:p>
            <a:endParaRPr lang="en-GB" dirty="0"/>
          </a:p>
          <a:p>
            <a:endParaRPr lang="en-GB" dirty="0"/>
          </a:p>
          <a:p>
            <a:endParaRPr lang="en-GB" dirty="0"/>
          </a:p>
          <a:p>
            <a:endParaRPr lang="en-GB" dirty="0"/>
          </a:p>
          <a:p>
            <a:endParaRPr lang="en-GB" dirty="0"/>
          </a:p>
        </p:txBody>
      </p:sp>
      <p:pic>
        <p:nvPicPr>
          <p:cNvPr id="3" name="Picture 2">
            <a:extLst>
              <a:ext uri="{FF2B5EF4-FFF2-40B4-BE49-F238E27FC236}">
                <a16:creationId xmlns:a16="http://schemas.microsoft.com/office/drawing/2014/main" id="{817EDC9A-9D1A-C132-D62F-C85719715FA9}"/>
              </a:ext>
            </a:extLst>
          </p:cNvPr>
          <p:cNvPicPr>
            <a:picLocks noChangeAspect="1"/>
          </p:cNvPicPr>
          <p:nvPr/>
        </p:nvPicPr>
        <p:blipFill>
          <a:blip r:embed="rId6"/>
          <a:stretch>
            <a:fillRect/>
          </a:stretch>
        </p:blipFill>
        <p:spPr>
          <a:xfrm>
            <a:off x="130430" y="2083773"/>
            <a:ext cx="5793922" cy="2690452"/>
          </a:xfrm>
          <a:prstGeom prst="rect">
            <a:avLst/>
          </a:prstGeom>
        </p:spPr>
      </p:pic>
    </p:spTree>
    <p:extLst>
      <p:ext uri="{BB962C8B-B14F-4D97-AF65-F5344CB8AC3E}">
        <p14:creationId xmlns:p14="http://schemas.microsoft.com/office/powerpoint/2010/main" val="1956739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D6E19B-73E3-C44C-EE21-ADD2D2AB3AAB}"/>
              </a:ext>
            </a:extLst>
          </p:cNvPr>
          <p:cNvGrpSpPr/>
          <p:nvPr/>
        </p:nvGrpSpPr>
        <p:grpSpPr>
          <a:xfrm>
            <a:off x="-295565" y="-201246"/>
            <a:ext cx="12635347" cy="7156227"/>
            <a:chOff x="-1" y="0"/>
            <a:chExt cx="12339783" cy="6959024"/>
          </a:xfrm>
        </p:grpSpPr>
        <p:pic>
          <p:nvPicPr>
            <p:cNvPr id="4" name="Picture 3" descr="A close up of a machine&#10;&#10;Description automatically generated">
              <a:extLst>
                <a:ext uri="{FF2B5EF4-FFF2-40B4-BE49-F238E27FC236}">
                  <a16:creationId xmlns:a16="http://schemas.microsoft.com/office/drawing/2014/main" id="{89A09F59-1AFC-1171-2367-3025A432C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5" name="Rectangle 4">
              <a:extLst>
                <a:ext uri="{FF2B5EF4-FFF2-40B4-BE49-F238E27FC236}">
                  <a16:creationId xmlns:a16="http://schemas.microsoft.com/office/drawing/2014/main" id="{891404F2-9811-4C67-5499-5D1A5673E246}"/>
                </a:ext>
              </a:extLst>
            </p:cNvPr>
            <p:cNvSpPr/>
            <p:nvPr/>
          </p:nvSpPr>
          <p:spPr>
            <a:xfrm>
              <a:off x="147782" y="101025"/>
              <a:ext cx="12192000" cy="6857999"/>
            </a:xfrm>
            <a:prstGeom prst="rect">
              <a:avLst/>
            </a:prstGeom>
            <a:gradFill>
              <a:gsLst>
                <a:gs pos="0">
                  <a:schemeClr val="bg1">
                    <a:alpha val="45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Single Corner Snipped 5">
            <a:extLst>
              <a:ext uri="{FF2B5EF4-FFF2-40B4-BE49-F238E27FC236}">
                <a16:creationId xmlns:a16="http://schemas.microsoft.com/office/drawing/2014/main" id="{FFD431A8-5340-1553-7806-F2FC9EFF7213}"/>
              </a:ext>
            </a:extLst>
          </p:cNvPr>
          <p:cNvSpPr/>
          <p:nvPr/>
        </p:nvSpPr>
        <p:spPr>
          <a:xfrm>
            <a:off x="1689100" y="1888526"/>
            <a:ext cx="10167938" cy="3428520"/>
          </a:xfrm>
          <a:prstGeom prst="snip1Rect">
            <a:avLst>
              <a:gd name="adj" fmla="val 25512"/>
            </a:avLst>
          </a:prstGeom>
          <a:solidFill>
            <a:srgbClr val="092C64"/>
          </a:solidFill>
          <a:ln>
            <a:solidFill>
              <a:srgbClr val="F599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94E55D-2D99-B7E9-127F-69BA7157A611}"/>
              </a:ext>
            </a:extLst>
          </p:cNvPr>
          <p:cNvSpPr>
            <a:spLocks noGrp="1"/>
          </p:cNvSpPr>
          <p:nvPr>
            <p:ph type="title"/>
          </p:nvPr>
        </p:nvSpPr>
        <p:spPr>
          <a:xfrm>
            <a:off x="3270674" y="849222"/>
            <a:ext cx="8586364" cy="796925"/>
          </a:xfrm>
        </p:spPr>
        <p:txBody>
          <a:bodyPr/>
          <a:lstStyle/>
          <a:p>
            <a:r>
              <a:rPr lang="en-ID" b="1" dirty="0">
                <a:solidFill>
                  <a:srgbClr val="092C64"/>
                </a:solidFill>
                <a:latin typeface="Arial" panose="020B0604020202020204" pitchFamily="34" charset="0"/>
                <a:cs typeface="Arial" panose="020B0604020202020204" pitchFamily="34" charset="0"/>
              </a:rPr>
              <a:t>Contact us</a:t>
            </a:r>
          </a:p>
        </p:txBody>
      </p:sp>
      <p:sp>
        <p:nvSpPr>
          <p:cNvPr id="12" name="Oval 11">
            <a:extLst>
              <a:ext uri="{FF2B5EF4-FFF2-40B4-BE49-F238E27FC236}">
                <a16:creationId xmlns:a16="http://schemas.microsoft.com/office/drawing/2014/main" id="{D14B383F-B333-6E13-1206-DB6D3739FFC4}"/>
              </a:ext>
            </a:extLst>
          </p:cNvPr>
          <p:cNvSpPr/>
          <p:nvPr/>
        </p:nvSpPr>
        <p:spPr>
          <a:xfrm>
            <a:off x="3295122" y="2705723"/>
            <a:ext cx="648184" cy="6481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ubtitle 176">
            <a:extLst>
              <a:ext uri="{FF2B5EF4-FFF2-40B4-BE49-F238E27FC236}">
                <a16:creationId xmlns:a16="http://schemas.microsoft.com/office/drawing/2014/main" id="{464AEA7F-034F-5AA5-E3C6-4CBA263EBC02}"/>
              </a:ext>
            </a:extLst>
          </p:cNvPr>
          <p:cNvSpPr txBox="1">
            <a:spLocks/>
          </p:cNvSpPr>
          <p:nvPr/>
        </p:nvSpPr>
        <p:spPr>
          <a:xfrm>
            <a:off x="3295121" y="3539159"/>
            <a:ext cx="2666829" cy="2215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D"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info@electroautomation.com</a:t>
            </a:r>
          </a:p>
        </p:txBody>
      </p:sp>
      <p:sp>
        <p:nvSpPr>
          <p:cNvPr id="14" name="Oval 13">
            <a:extLst>
              <a:ext uri="{FF2B5EF4-FFF2-40B4-BE49-F238E27FC236}">
                <a16:creationId xmlns:a16="http://schemas.microsoft.com/office/drawing/2014/main" id="{EAB58C06-9854-237C-635D-8FB0591114FB}"/>
              </a:ext>
            </a:extLst>
          </p:cNvPr>
          <p:cNvSpPr/>
          <p:nvPr/>
        </p:nvSpPr>
        <p:spPr>
          <a:xfrm>
            <a:off x="6206067" y="2714022"/>
            <a:ext cx="648184" cy="6481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Subtitle 176">
            <a:extLst>
              <a:ext uri="{FF2B5EF4-FFF2-40B4-BE49-F238E27FC236}">
                <a16:creationId xmlns:a16="http://schemas.microsoft.com/office/drawing/2014/main" id="{23683AD9-0925-FDB0-F422-18C920537ED6}"/>
              </a:ext>
            </a:extLst>
          </p:cNvPr>
          <p:cNvSpPr txBox="1">
            <a:spLocks/>
          </p:cNvSpPr>
          <p:nvPr/>
        </p:nvSpPr>
        <p:spPr>
          <a:xfrm>
            <a:off x="6181196" y="3539159"/>
            <a:ext cx="2666829" cy="2215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D"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01 824 6666 </a:t>
            </a:r>
          </a:p>
        </p:txBody>
      </p:sp>
      <p:sp>
        <p:nvSpPr>
          <p:cNvPr id="16" name="Oval 15">
            <a:extLst>
              <a:ext uri="{FF2B5EF4-FFF2-40B4-BE49-F238E27FC236}">
                <a16:creationId xmlns:a16="http://schemas.microsoft.com/office/drawing/2014/main" id="{4C5E615F-0E35-2425-FE13-29ACA2C50212}"/>
              </a:ext>
            </a:extLst>
          </p:cNvPr>
          <p:cNvSpPr/>
          <p:nvPr/>
        </p:nvSpPr>
        <p:spPr>
          <a:xfrm>
            <a:off x="9117013" y="2705723"/>
            <a:ext cx="648184" cy="6481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ubtitle 176">
            <a:extLst>
              <a:ext uri="{FF2B5EF4-FFF2-40B4-BE49-F238E27FC236}">
                <a16:creationId xmlns:a16="http://schemas.microsoft.com/office/drawing/2014/main" id="{EAC912C9-E58E-1D88-10B1-7F43CDAF751E}"/>
              </a:ext>
            </a:extLst>
          </p:cNvPr>
          <p:cNvSpPr txBox="1">
            <a:spLocks/>
          </p:cNvSpPr>
          <p:nvPr/>
        </p:nvSpPr>
        <p:spPr>
          <a:xfrm>
            <a:off x="8632965" y="3509573"/>
            <a:ext cx="2666829" cy="2215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D"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www.electroautomation.com</a:t>
            </a:r>
          </a:p>
        </p:txBody>
      </p:sp>
      <p:grpSp>
        <p:nvGrpSpPr>
          <p:cNvPr id="24" name="Group 23">
            <a:extLst>
              <a:ext uri="{FF2B5EF4-FFF2-40B4-BE49-F238E27FC236}">
                <a16:creationId xmlns:a16="http://schemas.microsoft.com/office/drawing/2014/main" id="{39649E1C-7A7B-97DE-9B59-9FD512A5FAA2}"/>
              </a:ext>
            </a:extLst>
          </p:cNvPr>
          <p:cNvGrpSpPr/>
          <p:nvPr/>
        </p:nvGrpSpPr>
        <p:grpSpPr>
          <a:xfrm>
            <a:off x="3438639" y="2957425"/>
            <a:ext cx="315913" cy="211138"/>
            <a:chOff x="4135438" y="3676651"/>
            <a:chExt cx="315913" cy="211138"/>
          </a:xfrm>
        </p:grpSpPr>
        <p:sp>
          <p:nvSpPr>
            <p:cNvPr id="25" name="Freeform 41">
              <a:extLst>
                <a:ext uri="{FF2B5EF4-FFF2-40B4-BE49-F238E27FC236}">
                  <a16:creationId xmlns:a16="http://schemas.microsoft.com/office/drawing/2014/main" id="{12D1CC16-98AC-826E-E95D-8FE08B50ACAB}"/>
                </a:ext>
              </a:extLst>
            </p:cNvPr>
            <p:cNvSpPr>
              <a:spLocks/>
            </p:cNvSpPr>
            <p:nvPr/>
          </p:nvSpPr>
          <p:spPr bwMode="auto">
            <a:xfrm>
              <a:off x="4135438" y="3676651"/>
              <a:ext cx="315913" cy="211138"/>
            </a:xfrm>
            <a:custGeom>
              <a:avLst/>
              <a:gdLst>
                <a:gd name="T0" fmla="*/ 84 w 84"/>
                <a:gd name="T1" fmla="*/ 50 h 56"/>
                <a:gd name="T2" fmla="*/ 78 w 84"/>
                <a:gd name="T3" fmla="*/ 56 h 56"/>
                <a:gd name="T4" fmla="*/ 6 w 84"/>
                <a:gd name="T5" fmla="*/ 56 h 56"/>
                <a:gd name="T6" fmla="*/ 0 w 84"/>
                <a:gd name="T7" fmla="*/ 50 h 56"/>
                <a:gd name="T8" fmla="*/ 0 w 84"/>
                <a:gd name="T9" fmla="*/ 6 h 56"/>
                <a:gd name="T10" fmla="*/ 6 w 84"/>
                <a:gd name="T11" fmla="*/ 0 h 56"/>
                <a:gd name="T12" fmla="*/ 78 w 84"/>
                <a:gd name="T13" fmla="*/ 0 h 56"/>
                <a:gd name="T14" fmla="*/ 84 w 84"/>
                <a:gd name="T15" fmla="*/ 6 h 56"/>
                <a:gd name="T16" fmla="*/ 84 w 84"/>
                <a:gd name="T17" fmla="*/ 5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56">
                  <a:moveTo>
                    <a:pt x="84" y="50"/>
                  </a:moveTo>
                  <a:cubicBezTo>
                    <a:pt x="84" y="53"/>
                    <a:pt x="81" y="56"/>
                    <a:pt x="78" y="56"/>
                  </a:cubicBezTo>
                  <a:cubicBezTo>
                    <a:pt x="6" y="56"/>
                    <a:pt x="6" y="56"/>
                    <a:pt x="6" y="56"/>
                  </a:cubicBezTo>
                  <a:cubicBezTo>
                    <a:pt x="3" y="56"/>
                    <a:pt x="0" y="53"/>
                    <a:pt x="0" y="50"/>
                  </a:cubicBezTo>
                  <a:cubicBezTo>
                    <a:pt x="0" y="6"/>
                    <a:pt x="0" y="6"/>
                    <a:pt x="0" y="6"/>
                  </a:cubicBezTo>
                  <a:cubicBezTo>
                    <a:pt x="0" y="3"/>
                    <a:pt x="3" y="0"/>
                    <a:pt x="6" y="0"/>
                  </a:cubicBezTo>
                  <a:cubicBezTo>
                    <a:pt x="78" y="0"/>
                    <a:pt x="78" y="0"/>
                    <a:pt x="78" y="0"/>
                  </a:cubicBezTo>
                  <a:cubicBezTo>
                    <a:pt x="81" y="0"/>
                    <a:pt x="84" y="3"/>
                    <a:pt x="84" y="6"/>
                  </a:cubicBezTo>
                  <a:lnTo>
                    <a:pt x="84" y="50"/>
                  </a:lnTo>
                  <a:close/>
                </a:path>
              </a:pathLst>
            </a:custGeom>
            <a:noFill/>
            <a:ln w="15875" cap="rnd">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42">
              <a:extLst>
                <a:ext uri="{FF2B5EF4-FFF2-40B4-BE49-F238E27FC236}">
                  <a16:creationId xmlns:a16="http://schemas.microsoft.com/office/drawing/2014/main" id="{B0F45436-286D-E207-E65A-3CDFE894C434}"/>
                </a:ext>
              </a:extLst>
            </p:cNvPr>
            <p:cNvSpPr>
              <a:spLocks/>
            </p:cNvSpPr>
            <p:nvPr/>
          </p:nvSpPr>
          <p:spPr bwMode="auto">
            <a:xfrm>
              <a:off x="4143376" y="3684589"/>
              <a:ext cx="300038" cy="120650"/>
            </a:xfrm>
            <a:custGeom>
              <a:avLst/>
              <a:gdLst>
                <a:gd name="T0" fmla="*/ 189 w 189"/>
                <a:gd name="T1" fmla="*/ 0 h 76"/>
                <a:gd name="T2" fmla="*/ 94 w 189"/>
                <a:gd name="T3" fmla="*/ 76 h 76"/>
                <a:gd name="T4" fmla="*/ 0 w 189"/>
                <a:gd name="T5" fmla="*/ 0 h 76"/>
              </a:gdLst>
              <a:ahLst/>
              <a:cxnLst>
                <a:cxn ang="0">
                  <a:pos x="T0" y="T1"/>
                </a:cxn>
                <a:cxn ang="0">
                  <a:pos x="T2" y="T3"/>
                </a:cxn>
                <a:cxn ang="0">
                  <a:pos x="T4" y="T5"/>
                </a:cxn>
              </a:cxnLst>
              <a:rect l="0" t="0" r="r" b="b"/>
              <a:pathLst>
                <a:path w="189" h="76">
                  <a:moveTo>
                    <a:pt x="189" y="0"/>
                  </a:moveTo>
                  <a:lnTo>
                    <a:pt x="94" y="76"/>
                  </a:lnTo>
                  <a:lnTo>
                    <a:pt x="0" y="0"/>
                  </a:lnTo>
                </a:path>
              </a:pathLst>
            </a:custGeom>
            <a:noFill/>
            <a:ln w="15875" cap="rnd">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268A864F-0F85-DB45-DEAA-3132614481F0}"/>
              </a:ext>
            </a:extLst>
          </p:cNvPr>
          <p:cNvGrpSpPr/>
          <p:nvPr/>
        </p:nvGrpSpPr>
        <p:grpSpPr>
          <a:xfrm>
            <a:off x="6332252" y="2856778"/>
            <a:ext cx="346075" cy="346075"/>
            <a:chOff x="3398838" y="2894013"/>
            <a:chExt cx="346075" cy="346075"/>
          </a:xfrm>
        </p:grpSpPr>
        <p:sp>
          <p:nvSpPr>
            <p:cNvPr id="28" name="Freeform 15">
              <a:extLst>
                <a:ext uri="{FF2B5EF4-FFF2-40B4-BE49-F238E27FC236}">
                  <a16:creationId xmlns:a16="http://schemas.microsoft.com/office/drawing/2014/main" id="{E87D14E2-6BC1-3715-D72D-31B4C2DB7A54}"/>
                </a:ext>
              </a:extLst>
            </p:cNvPr>
            <p:cNvSpPr>
              <a:spLocks/>
            </p:cNvSpPr>
            <p:nvPr/>
          </p:nvSpPr>
          <p:spPr bwMode="auto">
            <a:xfrm>
              <a:off x="3462338" y="2959101"/>
              <a:ext cx="219075" cy="217488"/>
            </a:xfrm>
            <a:custGeom>
              <a:avLst/>
              <a:gdLst>
                <a:gd name="T0" fmla="*/ 22 w 58"/>
                <a:gd name="T1" fmla="*/ 17 h 58"/>
                <a:gd name="T2" fmla="*/ 22 w 58"/>
                <a:gd name="T3" fmla="*/ 8 h 58"/>
                <a:gd name="T4" fmla="*/ 16 w 58"/>
                <a:gd name="T5" fmla="*/ 2 h 58"/>
                <a:gd name="T6" fmla="*/ 7 w 58"/>
                <a:gd name="T7" fmla="*/ 3 h 58"/>
                <a:gd name="T8" fmla="*/ 4 w 58"/>
                <a:gd name="T9" fmla="*/ 6 h 58"/>
                <a:gd name="T10" fmla="*/ 2 w 58"/>
                <a:gd name="T11" fmla="*/ 18 h 58"/>
                <a:gd name="T12" fmla="*/ 40 w 58"/>
                <a:gd name="T13" fmla="*/ 56 h 58"/>
                <a:gd name="T14" fmla="*/ 52 w 58"/>
                <a:gd name="T15" fmla="*/ 54 h 58"/>
                <a:gd name="T16" fmla="*/ 55 w 58"/>
                <a:gd name="T17" fmla="*/ 51 h 58"/>
                <a:gd name="T18" fmla="*/ 56 w 58"/>
                <a:gd name="T19" fmla="*/ 42 h 58"/>
                <a:gd name="T20" fmla="*/ 50 w 58"/>
                <a:gd name="T21" fmla="*/ 36 h 58"/>
                <a:gd name="T22" fmla="*/ 41 w 58"/>
                <a:gd name="T23" fmla="*/ 36 h 58"/>
                <a:gd name="T24" fmla="*/ 39 w 58"/>
                <a:gd name="T25" fmla="*/ 38 h 58"/>
                <a:gd name="T26" fmla="*/ 20 w 58"/>
                <a:gd name="T27" fmla="*/ 19 h 58"/>
                <a:gd name="T28" fmla="*/ 22 w 58"/>
                <a:gd name="T29" fmla="*/ 1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58">
                  <a:moveTo>
                    <a:pt x="22" y="17"/>
                  </a:moveTo>
                  <a:cubicBezTo>
                    <a:pt x="24" y="15"/>
                    <a:pt x="25" y="11"/>
                    <a:pt x="22" y="8"/>
                  </a:cubicBezTo>
                  <a:cubicBezTo>
                    <a:pt x="16" y="2"/>
                    <a:pt x="16" y="2"/>
                    <a:pt x="16" y="2"/>
                  </a:cubicBezTo>
                  <a:cubicBezTo>
                    <a:pt x="14" y="0"/>
                    <a:pt x="10" y="0"/>
                    <a:pt x="7" y="3"/>
                  </a:cubicBezTo>
                  <a:cubicBezTo>
                    <a:pt x="4" y="6"/>
                    <a:pt x="4" y="6"/>
                    <a:pt x="4" y="6"/>
                  </a:cubicBezTo>
                  <a:cubicBezTo>
                    <a:pt x="0" y="10"/>
                    <a:pt x="0" y="15"/>
                    <a:pt x="2" y="18"/>
                  </a:cubicBezTo>
                  <a:cubicBezTo>
                    <a:pt x="11" y="33"/>
                    <a:pt x="25" y="47"/>
                    <a:pt x="40" y="56"/>
                  </a:cubicBezTo>
                  <a:cubicBezTo>
                    <a:pt x="43" y="58"/>
                    <a:pt x="48" y="58"/>
                    <a:pt x="52" y="54"/>
                  </a:cubicBezTo>
                  <a:cubicBezTo>
                    <a:pt x="55" y="51"/>
                    <a:pt x="55" y="51"/>
                    <a:pt x="55" y="51"/>
                  </a:cubicBezTo>
                  <a:cubicBezTo>
                    <a:pt x="58" y="48"/>
                    <a:pt x="58" y="44"/>
                    <a:pt x="56" y="42"/>
                  </a:cubicBezTo>
                  <a:cubicBezTo>
                    <a:pt x="50" y="36"/>
                    <a:pt x="50" y="36"/>
                    <a:pt x="50" y="36"/>
                  </a:cubicBezTo>
                  <a:cubicBezTo>
                    <a:pt x="47" y="33"/>
                    <a:pt x="43" y="34"/>
                    <a:pt x="41" y="36"/>
                  </a:cubicBezTo>
                  <a:cubicBezTo>
                    <a:pt x="39" y="38"/>
                    <a:pt x="39" y="38"/>
                    <a:pt x="39" y="38"/>
                  </a:cubicBezTo>
                  <a:cubicBezTo>
                    <a:pt x="32" y="33"/>
                    <a:pt x="25" y="26"/>
                    <a:pt x="20" y="19"/>
                  </a:cubicBezTo>
                  <a:lnTo>
                    <a:pt x="22" y="17"/>
                  </a:lnTo>
                  <a:close/>
                </a:path>
              </a:pathLst>
            </a:custGeom>
            <a:noFill/>
            <a:ln w="15875" cap="rnd">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6">
              <a:extLst>
                <a:ext uri="{FF2B5EF4-FFF2-40B4-BE49-F238E27FC236}">
                  <a16:creationId xmlns:a16="http://schemas.microsoft.com/office/drawing/2014/main" id="{FA2A0110-21D6-BD03-C258-678CB07AB066}"/>
                </a:ext>
              </a:extLst>
            </p:cNvPr>
            <p:cNvSpPr>
              <a:spLocks/>
            </p:cNvSpPr>
            <p:nvPr/>
          </p:nvSpPr>
          <p:spPr bwMode="auto">
            <a:xfrm>
              <a:off x="3398838" y="2894013"/>
              <a:ext cx="346075" cy="346075"/>
            </a:xfrm>
            <a:custGeom>
              <a:avLst/>
              <a:gdLst>
                <a:gd name="T0" fmla="*/ 70 w 92"/>
                <a:gd name="T1" fmla="*/ 70 h 92"/>
                <a:gd name="T2" fmla="*/ 46 w 92"/>
                <a:gd name="T3" fmla="*/ 92 h 92"/>
                <a:gd name="T4" fmla="*/ 0 w 92"/>
                <a:gd name="T5" fmla="*/ 46 h 92"/>
                <a:gd name="T6" fmla="*/ 46 w 92"/>
                <a:gd name="T7" fmla="*/ 0 h 92"/>
                <a:gd name="T8" fmla="*/ 92 w 92"/>
                <a:gd name="T9" fmla="*/ 46 h 92"/>
                <a:gd name="T10" fmla="*/ 84 w 92"/>
                <a:gd name="T11" fmla="*/ 72 h 92"/>
              </a:gdLst>
              <a:ahLst/>
              <a:cxnLst>
                <a:cxn ang="0">
                  <a:pos x="T0" y="T1"/>
                </a:cxn>
                <a:cxn ang="0">
                  <a:pos x="T2" y="T3"/>
                </a:cxn>
                <a:cxn ang="0">
                  <a:pos x="T4" y="T5"/>
                </a:cxn>
                <a:cxn ang="0">
                  <a:pos x="T6" y="T7"/>
                </a:cxn>
                <a:cxn ang="0">
                  <a:pos x="T8" y="T9"/>
                </a:cxn>
                <a:cxn ang="0">
                  <a:pos x="T10" y="T11"/>
                </a:cxn>
              </a:cxnLst>
              <a:rect l="0" t="0" r="r" b="b"/>
              <a:pathLst>
                <a:path w="92" h="92">
                  <a:moveTo>
                    <a:pt x="70" y="70"/>
                  </a:moveTo>
                  <a:cubicBezTo>
                    <a:pt x="72" y="72"/>
                    <a:pt x="76" y="92"/>
                    <a:pt x="46" y="92"/>
                  </a:cubicBezTo>
                  <a:cubicBezTo>
                    <a:pt x="21" y="92"/>
                    <a:pt x="0" y="71"/>
                    <a:pt x="0" y="46"/>
                  </a:cubicBezTo>
                  <a:cubicBezTo>
                    <a:pt x="0" y="21"/>
                    <a:pt x="21" y="0"/>
                    <a:pt x="46" y="0"/>
                  </a:cubicBezTo>
                  <a:cubicBezTo>
                    <a:pt x="71" y="0"/>
                    <a:pt x="92" y="21"/>
                    <a:pt x="92" y="46"/>
                  </a:cubicBezTo>
                  <a:cubicBezTo>
                    <a:pt x="92" y="56"/>
                    <a:pt x="89" y="65"/>
                    <a:pt x="84" y="72"/>
                  </a:cubicBezTo>
                </a:path>
              </a:pathLst>
            </a:custGeom>
            <a:noFill/>
            <a:ln w="15875" cap="rnd">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358E805D-6F55-7300-D051-8FD47F2C0EAF}"/>
              </a:ext>
            </a:extLst>
          </p:cNvPr>
          <p:cNvGrpSpPr/>
          <p:nvPr/>
        </p:nvGrpSpPr>
        <p:grpSpPr>
          <a:xfrm>
            <a:off x="9250763" y="2863921"/>
            <a:ext cx="380683" cy="331788"/>
            <a:chOff x="5562600" y="1833563"/>
            <a:chExt cx="346075" cy="301625"/>
          </a:xfrm>
        </p:grpSpPr>
        <p:sp>
          <p:nvSpPr>
            <p:cNvPr id="31" name="Rectangle 221">
              <a:extLst>
                <a:ext uri="{FF2B5EF4-FFF2-40B4-BE49-F238E27FC236}">
                  <a16:creationId xmlns:a16="http://schemas.microsoft.com/office/drawing/2014/main" id="{F23C82C6-334E-0C04-CACA-C710DFCD2180}"/>
                </a:ext>
              </a:extLst>
            </p:cNvPr>
            <p:cNvSpPr>
              <a:spLocks noChangeArrowheads="1"/>
            </p:cNvSpPr>
            <p:nvPr/>
          </p:nvSpPr>
          <p:spPr bwMode="auto">
            <a:xfrm>
              <a:off x="5562600" y="1931988"/>
              <a:ext cx="346075" cy="104775"/>
            </a:xfrm>
            <a:prstGeom prst="rect">
              <a:avLst/>
            </a:prstGeom>
            <a:noFill/>
            <a:ln w="15875" cap="rnd">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22">
              <a:extLst>
                <a:ext uri="{FF2B5EF4-FFF2-40B4-BE49-F238E27FC236}">
                  <a16:creationId xmlns:a16="http://schemas.microsoft.com/office/drawing/2014/main" id="{0BD5DAEC-0026-3DEB-5743-A86F1DCD63FF}"/>
                </a:ext>
              </a:extLst>
            </p:cNvPr>
            <p:cNvSpPr>
              <a:spLocks/>
            </p:cNvSpPr>
            <p:nvPr/>
          </p:nvSpPr>
          <p:spPr bwMode="auto">
            <a:xfrm>
              <a:off x="5592763" y="1833563"/>
              <a:ext cx="285750" cy="98425"/>
            </a:xfrm>
            <a:custGeom>
              <a:avLst/>
              <a:gdLst>
                <a:gd name="T0" fmla="*/ 0 w 76"/>
                <a:gd name="T1" fmla="*/ 26 h 26"/>
                <a:gd name="T2" fmla="*/ 36 w 76"/>
                <a:gd name="T3" fmla="*/ 0 h 26"/>
                <a:gd name="T4" fmla="*/ 38 w 76"/>
                <a:gd name="T5" fmla="*/ 0 h 26"/>
                <a:gd name="T6" fmla="*/ 76 w 76"/>
                <a:gd name="T7" fmla="*/ 26 h 26"/>
              </a:gdLst>
              <a:ahLst/>
              <a:cxnLst>
                <a:cxn ang="0">
                  <a:pos x="T0" y="T1"/>
                </a:cxn>
                <a:cxn ang="0">
                  <a:pos x="T2" y="T3"/>
                </a:cxn>
                <a:cxn ang="0">
                  <a:pos x="T4" y="T5"/>
                </a:cxn>
                <a:cxn ang="0">
                  <a:pos x="T6" y="T7"/>
                </a:cxn>
              </a:cxnLst>
              <a:rect l="0" t="0" r="r" b="b"/>
              <a:pathLst>
                <a:path w="76" h="26">
                  <a:moveTo>
                    <a:pt x="0" y="26"/>
                  </a:moveTo>
                  <a:cubicBezTo>
                    <a:pt x="5" y="11"/>
                    <a:pt x="20" y="1"/>
                    <a:pt x="36" y="0"/>
                  </a:cubicBezTo>
                  <a:cubicBezTo>
                    <a:pt x="37" y="0"/>
                    <a:pt x="37" y="0"/>
                    <a:pt x="38" y="0"/>
                  </a:cubicBezTo>
                  <a:cubicBezTo>
                    <a:pt x="55" y="0"/>
                    <a:pt x="70" y="11"/>
                    <a:pt x="76" y="26"/>
                  </a:cubicBezTo>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23">
              <a:extLst>
                <a:ext uri="{FF2B5EF4-FFF2-40B4-BE49-F238E27FC236}">
                  <a16:creationId xmlns:a16="http://schemas.microsoft.com/office/drawing/2014/main" id="{FBDAD1F4-EDBB-7625-DED4-B6221FF94655}"/>
                </a:ext>
              </a:extLst>
            </p:cNvPr>
            <p:cNvSpPr>
              <a:spLocks/>
            </p:cNvSpPr>
            <p:nvPr/>
          </p:nvSpPr>
          <p:spPr bwMode="auto">
            <a:xfrm>
              <a:off x="5595938" y="2036763"/>
              <a:ext cx="277813" cy="98425"/>
            </a:xfrm>
            <a:custGeom>
              <a:avLst/>
              <a:gdLst>
                <a:gd name="T0" fmla="*/ 74 w 74"/>
                <a:gd name="T1" fmla="*/ 0 h 26"/>
                <a:gd name="T2" fmla="*/ 37 w 74"/>
                <a:gd name="T3" fmla="*/ 26 h 26"/>
                <a:gd name="T4" fmla="*/ 0 w 74"/>
                <a:gd name="T5" fmla="*/ 0 h 26"/>
              </a:gdLst>
              <a:ahLst/>
              <a:cxnLst>
                <a:cxn ang="0">
                  <a:pos x="T0" y="T1"/>
                </a:cxn>
                <a:cxn ang="0">
                  <a:pos x="T2" y="T3"/>
                </a:cxn>
                <a:cxn ang="0">
                  <a:pos x="T4" y="T5"/>
                </a:cxn>
              </a:cxnLst>
              <a:rect l="0" t="0" r="r" b="b"/>
              <a:pathLst>
                <a:path w="74" h="26">
                  <a:moveTo>
                    <a:pt x="74" y="0"/>
                  </a:moveTo>
                  <a:cubicBezTo>
                    <a:pt x="69" y="15"/>
                    <a:pt x="54" y="26"/>
                    <a:pt x="37" y="26"/>
                  </a:cubicBezTo>
                  <a:cubicBezTo>
                    <a:pt x="20" y="26"/>
                    <a:pt x="6" y="15"/>
                    <a:pt x="0" y="0"/>
                  </a:cubicBezTo>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4">
              <a:extLst>
                <a:ext uri="{FF2B5EF4-FFF2-40B4-BE49-F238E27FC236}">
                  <a16:creationId xmlns:a16="http://schemas.microsoft.com/office/drawing/2014/main" id="{6428293F-DF6B-A7B5-9E06-1D269FEC539E}"/>
                </a:ext>
              </a:extLst>
            </p:cNvPr>
            <p:cNvSpPr>
              <a:spLocks/>
            </p:cNvSpPr>
            <p:nvPr/>
          </p:nvSpPr>
          <p:spPr bwMode="auto">
            <a:xfrm>
              <a:off x="5678488" y="2036763"/>
              <a:ext cx="49213" cy="98425"/>
            </a:xfrm>
            <a:custGeom>
              <a:avLst/>
              <a:gdLst>
                <a:gd name="T0" fmla="*/ 0 w 13"/>
                <a:gd name="T1" fmla="*/ 0 h 26"/>
                <a:gd name="T2" fmla="*/ 13 w 13"/>
                <a:gd name="T3" fmla="*/ 26 h 26"/>
              </a:gdLst>
              <a:ahLst/>
              <a:cxnLst>
                <a:cxn ang="0">
                  <a:pos x="T0" y="T1"/>
                </a:cxn>
                <a:cxn ang="0">
                  <a:pos x="T2" y="T3"/>
                </a:cxn>
              </a:cxnLst>
              <a:rect l="0" t="0" r="r" b="b"/>
              <a:pathLst>
                <a:path w="13" h="26">
                  <a:moveTo>
                    <a:pt x="0" y="0"/>
                  </a:moveTo>
                  <a:cubicBezTo>
                    <a:pt x="2" y="9"/>
                    <a:pt x="7" y="17"/>
                    <a:pt x="13" y="26"/>
                  </a:cubicBezTo>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225">
              <a:extLst>
                <a:ext uri="{FF2B5EF4-FFF2-40B4-BE49-F238E27FC236}">
                  <a16:creationId xmlns:a16="http://schemas.microsoft.com/office/drawing/2014/main" id="{F3C50FF8-A1CB-FCD6-13E7-8F46424D59AB}"/>
                </a:ext>
              </a:extLst>
            </p:cNvPr>
            <p:cNvSpPr>
              <a:spLocks/>
            </p:cNvSpPr>
            <p:nvPr/>
          </p:nvSpPr>
          <p:spPr bwMode="auto">
            <a:xfrm>
              <a:off x="5675313" y="1833563"/>
              <a:ext cx="52388" cy="98425"/>
            </a:xfrm>
            <a:custGeom>
              <a:avLst/>
              <a:gdLst>
                <a:gd name="T0" fmla="*/ 14 w 14"/>
                <a:gd name="T1" fmla="*/ 0 h 26"/>
                <a:gd name="T2" fmla="*/ 0 w 14"/>
                <a:gd name="T3" fmla="*/ 26 h 26"/>
              </a:gdLst>
              <a:ahLst/>
              <a:cxnLst>
                <a:cxn ang="0">
                  <a:pos x="T0" y="T1"/>
                </a:cxn>
                <a:cxn ang="0">
                  <a:pos x="T2" y="T3"/>
                </a:cxn>
              </a:cxnLst>
              <a:rect l="0" t="0" r="r" b="b"/>
              <a:pathLst>
                <a:path w="14" h="26">
                  <a:moveTo>
                    <a:pt x="14" y="0"/>
                  </a:moveTo>
                  <a:cubicBezTo>
                    <a:pt x="7" y="8"/>
                    <a:pt x="2" y="17"/>
                    <a:pt x="0" y="26"/>
                  </a:cubicBezTo>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226">
              <a:extLst>
                <a:ext uri="{FF2B5EF4-FFF2-40B4-BE49-F238E27FC236}">
                  <a16:creationId xmlns:a16="http://schemas.microsoft.com/office/drawing/2014/main" id="{51CE59A8-697A-06D5-4D6F-9A2D3DE686EE}"/>
                </a:ext>
              </a:extLst>
            </p:cNvPr>
            <p:cNvSpPr>
              <a:spLocks/>
            </p:cNvSpPr>
            <p:nvPr/>
          </p:nvSpPr>
          <p:spPr bwMode="auto">
            <a:xfrm>
              <a:off x="5743575" y="2036763"/>
              <a:ext cx="47625" cy="98425"/>
            </a:xfrm>
            <a:custGeom>
              <a:avLst/>
              <a:gdLst>
                <a:gd name="T0" fmla="*/ 13 w 13"/>
                <a:gd name="T1" fmla="*/ 0 h 26"/>
                <a:gd name="T2" fmla="*/ 0 w 13"/>
                <a:gd name="T3" fmla="*/ 26 h 26"/>
              </a:gdLst>
              <a:ahLst/>
              <a:cxnLst>
                <a:cxn ang="0">
                  <a:pos x="T0" y="T1"/>
                </a:cxn>
                <a:cxn ang="0">
                  <a:pos x="T2" y="T3"/>
                </a:cxn>
              </a:cxnLst>
              <a:rect l="0" t="0" r="r" b="b"/>
              <a:pathLst>
                <a:path w="13" h="26">
                  <a:moveTo>
                    <a:pt x="13" y="0"/>
                  </a:moveTo>
                  <a:cubicBezTo>
                    <a:pt x="11" y="9"/>
                    <a:pt x="6" y="17"/>
                    <a:pt x="0" y="26"/>
                  </a:cubicBezTo>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27">
              <a:extLst>
                <a:ext uri="{FF2B5EF4-FFF2-40B4-BE49-F238E27FC236}">
                  <a16:creationId xmlns:a16="http://schemas.microsoft.com/office/drawing/2014/main" id="{CA2736BB-C6D4-9F9A-0D71-B13E1C0F8D73}"/>
                </a:ext>
              </a:extLst>
            </p:cNvPr>
            <p:cNvSpPr>
              <a:spLocks/>
            </p:cNvSpPr>
            <p:nvPr/>
          </p:nvSpPr>
          <p:spPr bwMode="auto">
            <a:xfrm>
              <a:off x="5743575" y="1833563"/>
              <a:ext cx="52388" cy="98425"/>
            </a:xfrm>
            <a:custGeom>
              <a:avLst/>
              <a:gdLst>
                <a:gd name="T0" fmla="*/ 0 w 14"/>
                <a:gd name="T1" fmla="*/ 0 h 26"/>
                <a:gd name="T2" fmla="*/ 14 w 14"/>
                <a:gd name="T3" fmla="*/ 26 h 26"/>
              </a:gdLst>
              <a:ahLst/>
              <a:cxnLst>
                <a:cxn ang="0">
                  <a:pos x="T0" y="T1"/>
                </a:cxn>
                <a:cxn ang="0">
                  <a:pos x="T2" y="T3"/>
                </a:cxn>
              </a:cxnLst>
              <a:rect l="0" t="0" r="r" b="b"/>
              <a:pathLst>
                <a:path w="14" h="26">
                  <a:moveTo>
                    <a:pt x="0" y="0"/>
                  </a:moveTo>
                  <a:cubicBezTo>
                    <a:pt x="7" y="8"/>
                    <a:pt x="12" y="17"/>
                    <a:pt x="14" y="26"/>
                  </a:cubicBezTo>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Line 228">
              <a:extLst>
                <a:ext uri="{FF2B5EF4-FFF2-40B4-BE49-F238E27FC236}">
                  <a16:creationId xmlns:a16="http://schemas.microsoft.com/office/drawing/2014/main" id="{9062D2FF-7535-99EE-CBC1-84FB2C5ADBD4}"/>
                </a:ext>
              </a:extLst>
            </p:cNvPr>
            <p:cNvSpPr>
              <a:spLocks noChangeShapeType="1"/>
            </p:cNvSpPr>
            <p:nvPr/>
          </p:nvSpPr>
          <p:spPr bwMode="auto">
            <a:xfrm>
              <a:off x="5611813" y="2066925"/>
              <a:ext cx="247650" cy="0"/>
            </a:xfrm>
            <a:prstGeom prst="line">
              <a:avLst/>
            </a:prstGeom>
            <a:noFill/>
            <a:ln w="15875" cap="flat">
              <a:solidFill>
                <a:srgbClr val="525B8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Line 229">
              <a:extLst>
                <a:ext uri="{FF2B5EF4-FFF2-40B4-BE49-F238E27FC236}">
                  <a16:creationId xmlns:a16="http://schemas.microsoft.com/office/drawing/2014/main" id="{1E47A865-5611-5874-15F8-118E8091DFD4}"/>
                </a:ext>
              </a:extLst>
            </p:cNvPr>
            <p:cNvSpPr>
              <a:spLocks noChangeShapeType="1"/>
            </p:cNvSpPr>
            <p:nvPr/>
          </p:nvSpPr>
          <p:spPr bwMode="auto">
            <a:xfrm>
              <a:off x="5611813" y="1901825"/>
              <a:ext cx="247650" cy="0"/>
            </a:xfrm>
            <a:prstGeom prst="line">
              <a:avLst/>
            </a:prstGeom>
            <a:noFill/>
            <a:ln w="15875" cap="flat">
              <a:solidFill>
                <a:srgbClr val="525B8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230">
              <a:extLst>
                <a:ext uri="{FF2B5EF4-FFF2-40B4-BE49-F238E27FC236}">
                  <a16:creationId xmlns:a16="http://schemas.microsoft.com/office/drawing/2014/main" id="{12D7A4E9-8464-D3C5-8BC2-74472DD0E2C4}"/>
                </a:ext>
              </a:extLst>
            </p:cNvPr>
            <p:cNvSpPr>
              <a:spLocks/>
            </p:cNvSpPr>
            <p:nvPr/>
          </p:nvSpPr>
          <p:spPr bwMode="auto">
            <a:xfrm>
              <a:off x="5630863" y="1954213"/>
              <a:ext cx="36513" cy="60325"/>
            </a:xfrm>
            <a:custGeom>
              <a:avLst/>
              <a:gdLst>
                <a:gd name="T0" fmla="*/ 23 w 23"/>
                <a:gd name="T1" fmla="*/ 0 h 38"/>
                <a:gd name="T2" fmla="*/ 16 w 23"/>
                <a:gd name="T3" fmla="*/ 38 h 38"/>
                <a:gd name="T4" fmla="*/ 12 w 23"/>
                <a:gd name="T5" fmla="*/ 19 h 38"/>
                <a:gd name="T6" fmla="*/ 4 w 23"/>
                <a:gd name="T7" fmla="*/ 38 h 38"/>
                <a:gd name="T8" fmla="*/ 0 w 23"/>
                <a:gd name="T9" fmla="*/ 0 h 38"/>
              </a:gdLst>
              <a:ahLst/>
              <a:cxnLst>
                <a:cxn ang="0">
                  <a:pos x="T0" y="T1"/>
                </a:cxn>
                <a:cxn ang="0">
                  <a:pos x="T2" y="T3"/>
                </a:cxn>
                <a:cxn ang="0">
                  <a:pos x="T4" y="T5"/>
                </a:cxn>
                <a:cxn ang="0">
                  <a:pos x="T6" y="T7"/>
                </a:cxn>
                <a:cxn ang="0">
                  <a:pos x="T8" y="T9"/>
                </a:cxn>
              </a:cxnLst>
              <a:rect l="0" t="0" r="r" b="b"/>
              <a:pathLst>
                <a:path w="23" h="38">
                  <a:moveTo>
                    <a:pt x="23" y="0"/>
                  </a:moveTo>
                  <a:lnTo>
                    <a:pt x="16" y="38"/>
                  </a:lnTo>
                  <a:lnTo>
                    <a:pt x="12" y="19"/>
                  </a:lnTo>
                  <a:lnTo>
                    <a:pt x="4" y="38"/>
                  </a:lnTo>
                  <a:lnTo>
                    <a:pt x="0" y="0"/>
                  </a:lnTo>
                </a:path>
              </a:pathLst>
            </a:custGeom>
            <a:noFill/>
            <a:ln w="15875" cap="rnd">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231">
              <a:extLst>
                <a:ext uri="{FF2B5EF4-FFF2-40B4-BE49-F238E27FC236}">
                  <a16:creationId xmlns:a16="http://schemas.microsoft.com/office/drawing/2014/main" id="{65021BF5-DD70-15EC-53BF-1E04937B7E82}"/>
                </a:ext>
              </a:extLst>
            </p:cNvPr>
            <p:cNvSpPr>
              <a:spLocks/>
            </p:cNvSpPr>
            <p:nvPr/>
          </p:nvSpPr>
          <p:spPr bwMode="auto">
            <a:xfrm>
              <a:off x="5719763" y="1954213"/>
              <a:ext cx="38100" cy="60325"/>
            </a:xfrm>
            <a:custGeom>
              <a:avLst/>
              <a:gdLst>
                <a:gd name="T0" fmla="*/ 24 w 24"/>
                <a:gd name="T1" fmla="*/ 0 h 38"/>
                <a:gd name="T2" fmla="*/ 19 w 24"/>
                <a:gd name="T3" fmla="*/ 38 h 38"/>
                <a:gd name="T4" fmla="*/ 12 w 24"/>
                <a:gd name="T5" fmla="*/ 19 h 38"/>
                <a:gd name="T6" fmla="*/ 5 w 24"/>
                <a:gd name="T7" fmla="*/ 38 h 38"/>
                <a:gd name="T8" fmla="*/ 0 w 24"/>
                <a:gd name="T9" fmla="*/ 0 h 38"/>
              </a:gdLst>
              <a:ahLst/>
              <a:cxnLst>
                <a:cxn ang="0">
                  <a:pos x="T0" y="T1"/>
                </a:cxn>
                <a:cxn ang="0">
                  <a:pos x="T2" y="T3"/>
                </a:cxn>
                <a:cxn ang="0">
                  <a:pos x="T4" y="T5"/>
                </a:cxn>
                <a:cxn ang="0">
                  <a:pos x="T6" y="T7"/>
                </a:cxn>
                <a:cxn ang="0">
                  <a:pos x="T8" y="T9"/>
                </a:cxn>
              </a:cxnLst>
              <a:rect l="0" t="0" r="r" b="b"/>
              <a:pathLst>
                <a:path w="24" h="38">
                  <a:moveTo>
                    <a:pt x="24" y="0"/>
                  </a:moveTo>
                  <a:lnTo>
                    <a:pt x="19" y="38"/>
                  </a:lnTo>
                  <a:lnTo>
                    <a:pt x="12" y="19"/>
                  </a:lnTo>
                  <a:lnTo>
                    <a:pt x="5" y="38"/>
                  </a:lnTo>
                  <a:lnTo>
                    <a:pt x="0" y="0"/>
                  </a:lnTo>
                </a:path>
              </a:pathLst>
            </a:custGeom>
            <a:noFill/>
            <a:ln w="15875" cap="rnd">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232">
              <a:extLst>
                <a:ext uri="{FF2B5EF4-FFF2-40B4-BE49-F238E27FC236}">
                  <a16:creationId xmlns:a16="http://schemas.microsoft.com/office/drawing/2014/main" id="{2B5B0080-915D-5D34-5EAE-695F6ABD9DFB}"/>
                </a:ext>
              </a:extLst>
            </p:cNvPr>
            <p:cNvSpPr>
              <a:spLocks/>
            </p:cNvSpPr>
            <p:nvPr/>
          </p:nvSpPr>
          <p:spPr bwMode="auto">
            <a:xfrm>
              <a:off x="5810250" y="1954213"/>
              <a:ext cx="38100" cy="60325"/>
            </a:xfrm>
            <a:custGeom>
              <a:avLst/>
              <a:gdLst>
                <a:gd name="T0" fmla="*/ 24 w 24"/>
                <a:gd name="T1" fmla="*/ 0 h 38"/>
                <a:gd name="T2" fmla="*/ 19 w 24"/>
                <a:gd name="T3" fmla="*/ 38 h 38"/>
                <a:gd name="T4" fmla="*/ 12 w 24"/>
                <a:gd name="T5" fmla="*/ 19 h 38"/>
                <a:gd name="T6" fmla="*/ 7 w 24"/>
                <a:gd name="T7" fmla="*/ 38 h 38"/>
                <a:gd name="T8" fmla="*/ 0 w 24"/>
                <a:gd name="T9" fmla="*/ 0 h 38"/>
              </a:gdLst>
              <a:ahLst/>
              <a:cxnLst>
                <a:cxn ang="0">
                  <a:pos x="T0" y="T1"/>
                </a:cxn>
                <a:cxn ang="0">
                  <a:pos x="T2" y="T3"/>
                </a:cxn>
                <a:cxn ang="0">
                  <a:pos x="T4" y="T5"/>
                </a:cxn>
                <a:cxn ang="0">
                  <a:pos x="T6" y="T7"/>
                </a:cxn>
                <a:cxn ang="0">
                  <a:pos x="T8" y="T9"/>
                </a:cxn>
              </a:cxnLst>
              <a:rect l="0" t="0" r="r" b="b"/>
              <a:pathLst>
                <a:path w="24" h="38">
                  <a:moveTo>
                    <a:pt x="24" y="0"/>
                  </a:moveTo>
                  <a:lnTo>
                    <a:pt x="19" y="38"/>
                  </a:lnTo>
                  <a:lnTo>
                    <a:pt x="12" y="19"/>
                  </a:lnTo>
                  <a:lnTo>
                    <a:pt x="7" y="38"/>
                  </a:lnTo>
                  <a:lnTo>
                    <a:pt x="0" y="0"/>
                  </a:lnTo>
                </a:path>
              </a:pathLst>
            </a:custGeom>
            <a:noFill/>
            <a:ln w="15875" cap="rnd">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Subtitle 176">
            <a:extLst>
              <a:ext uri="{FF2B5EF4-FFF2-40B4-BE49-F238E27FC236}">
                <a16:creationId xmlns:a16="http://schemas.microsoft.com/office/drawing/2014/main" id="{E7937CF5-D2B2-2CCE-A008-292B3088591A}"/>
              </a:ext>
            </a:extLst>
          </p:cNvPr>
          <p:cNvSpPr txBox="1">
            <a:spLocks/>
          </p:cNvSpPr>
          <p:nvPr/>
        </p:nvSpPr>
        <p:spPr>
          <a:xfrm>
            <a:off x="3752721" y="4623799"/>
            <a:ext cx="4181603" cy="193899"/>
          </a:xfrm>
          <a:prstGeom prst="rect">
            <a:avLst/>
          </a:prstGeom>
        </p:spPr>
        <p:txBody>
          <a:bodyPr vert="horz" wrap="square" lIns="0" tIns="0" rIns="0" bIns="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ID" sz="1400" i="1" dirty="0">
                <a:solidFill>
                  <a:prstClr val="white"/>
                </a:solidFill>
                <a:latin typeface="Arial" panose="020B0604020202020204" pitchFamily="34" charset="0"/>
                <a:cs typeface="Arial" panose="020B0604020202020204" pitchFamily="34" charset="0"/>
                <a:hlinkClick r:id="rId4"/>
              </a:rPr>
              <a:t>www.linkedin.com/company/electro-automation-ltd-/</a:t>
            </a:r>
            <a:endParaRPr kumimoji="0" lang="en-ID" sz="1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39">
            <a:extLst>
              <a:ext uri="{FF2B5EF4-FFF2-40B4-BE49-F238E27FC236}">
                <a16:creationId xmlns:a16="http://schemas.microsoft.com/office/drawing/2014/main" id="{C0B4290E-693B-86FD-88B3-7DA12B355C5D}"/>
              </a:ext>
            </a:extLst>
          </p:cNvPr>
          <p:cNvSpPr>
            <a:spLocks noEditPoints="1"/>
          </p:cNvSpPr>
          <p:nvPr/>
        </p:nvSpPr>
        <p:spPr bwMode="auto">
          <a:xfrm>
            <a:off x="3436809" y="4565046"/>
            <a:ext cx="213096" cy="203458"/>
          </a:xfrm>
          <a:custGeom>
            <a:avLst/>
            <a:gdLst>
              <a:gd name="T0" fmla="*/ 20 w 84"/>
              <a:gd name="T1" fmla="*/ 80 h 80"/>
              <a:gd name="T2" fmla="*/ 0 w 84"/>
              <a:gd name="T3" fmla="*/ 80 h 80"/>
              <a:gd name="T4" fmla="*/ 0 w 84"/>
              <a:gd name="T5" fmla="*/ 28 h 80"/>
              <a:gd name="T6" fmla="*/ 20 w 84"/>
              <a:gd name="T7" fmla="*/ 28 h 80"/>
              <a:gd name="T8" fmla="*/ 20 w 84"/>
              <a:gd name="T9" fmla="*/ 80 h 80"/>
              <a:gd name="T10" fmla="*/ 10 w 84"/>
              <a:gd name="T11" fmla="*/ 20 h 80"/>
              <a:gd name="T12" fmla="*/ 10 w 84"/>
              <a:gd name="T13" fmla="*/ 20 h 80"/>
              <a:gd name="T14" fmla="*/ 0 w 84"/>
              <a:gd name="T15" fmla="*/ 10 h 80"/>
              <a:gd name="T16" fmla="*/ 10 w 84"/>
              <a:gd name="T17" fmla="*/ 0 h 80"/>
              <a:gd name="T18" fmla="*/ 20 w 84"/>
              <a:gd name="T19" fmla="*/ 10 h 80"/>
              <a:gd name="T20" fmla="*/ 10 w 84"/>
              <a:gd name="T21" fmla="*/ 20 h 80"/>
              <a:gd name="T22" fmla="*/ 56 w 84"/>
              <a:gd name="T23" fmla="*/ 44 h 80"/>
              <a:gd name="T24" fmla="*/ 48 w 84"/>
              <a:gd name="T25" fmla="*/ 52 h 80"/>
              <a:gd name="T26" fmla="*/ 48 w 84"/>
              <a:gd name="T27" fmla="*/ 80 h 80"/>
              <a:gd name="T28" fmla="*/ 28 w 84"/>
              <a:gd name="T29" fmla="*/ 80 h 80"/>
              <a:gd name="T30" fmla="*/ 28 w 84"/>
              <a:gd name="T31" fmla="*/ 28 h 80"/>
              <a:gd name="T32" fmla="*/ 48 w 84"/>
              <a:gd name="T33" fmla="*/ 28 h 80"/>
              <a:gd name="T34" fmla="*/ 48 w 84"/>
              <a:gd name="T35" fmla="*/ 34 h 80"/>
              <a:gd name="T36" fmla="*/ 64 w 84"/>
              <a:gd name="T37" fmla="*/ 28 h 80"/>
              <a:gd name="T38" fmla="*/ 84 w 84"/>
              <a:gd name="T39" fmla="*/ 53 h 80"/>
              <a:gd name="T40" fmla="*/ 84 w 84"/>
              <a:gd name="T41" fmla="*/ 80 h 80"/>
              <a:gd name="T42" fmla="*/ 64 w 84"/>
              <a:gd name="T43" fmla="*/ 80 h 80"/>
              <a:gd name="T44" fmla="*/ 64 w 84"/>
              <a:gd name="T45" fmla="*/ 52 h 80"/>
              <a:gd name="T46" fmla="*/ 56 w 84"/>
              <a:gd name="T47" fmla="*/ 4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80">
                <a:moveTo>
                  <a:pt x="20" y="80"/>
                </a:moveTo>
                <a:cubicBezTo>
                  <a:pt x="0" y="80"/>
                  <a:pt x="0" y="80"/>
                  <a:pt x="0" y="80"/>
                </a:cubicBezTo>
                <a:cubicBezTo>
                  <a:pt x="0" y="28"/>
                  <a:pt x="0" y="28"/>
                  <a:pt x="0" y="28"/>
                </a:cubicBezTo>
                <a:cubicBezTo>
                  <a:pt x="20" y="28"/>
                  <a:pt x="20" y="28"/>
                  <a:pt x="20" y="28"/>
                </a:cubicBezTo>
                <a:lnTo>
                  <a:pt x="20" y="80"/>
                </a:lnTo>
                <a:close/>
                <a:moveTo>
                  <a:pt x="10" y="20"/>
                </a:moveTo>
                <a:cubicBezTo>
                  <a:pt x="10" y="20"/>
                  <a:pt x="10" y="20"/>
                  <a:pt x="10" y="20"/>
                </a:cubicBezTo>
                <a:cubicBezTo>
                  <a:pt x="4" y="20"/>
                  <a:pt x="0" y="15"/>
                  <a:pt x="0" y="10"/>
                </a:cubicBezTo>
                <a:cubicBezTo>
                  <a:pt x="0" y="5"/>
                  <a:pt x="4" y="0"/>
                  <a:pt x="10" y="0"/>
                </a:cubicBezTo>
                <a:cubicBezTo>
                  <a:pt x="16" y="0"/>
                  <a:pt x="20" y="5"/>
                  <a:pt x="20" y="10"/>
                </a:cubicBezTo>
                <a:cubicBezTo>
                  <a:pt x="20" y="15"/>
                  <a:pt x="16" y="20"/>
                  <a:pt x="10" y="20"/>
                </a:cubicBezTo>
                <a:close/>
                <a:moveTo>
                  <a:pt x="56" y="44"/>
                </a:moveTo>
                <a:cubicBezTo>
                  <a:pt x="52" y="44"/>
                  <a:pt x="48" y="48"/>
                  <a:pt x="48" y="52"/>
                </a:cubicBezTo>
                <a:cubicBezTo>
                  <a:pt x="48" y="80"/>
                  <a:pt x="48" y="80"/>
                  <a:pt x="48" y="80"/>
                </a:cubicBezTo>
                <a:cubicBezTo>
                  <a:pt x="28" y="80"/>
                  <a:pt x="28" y="80"/>
                  <a:pt x="28" y="80"/>
                </a:cubicBezTo>
                <a:cubicBezTo>
                  <a:pt x="28" y="80"/>
                  <a:pt x="28" y="32"/>
                  <a:pt x="28" y="28"/>
                </a:cubicBezTo>
                <a:cubicBezTo>
                  <a:pt x="48" y="28"/>
                  <a:pt x="48" y="28"/>
                  <a:pt x="48" y="28"/>
                </a:cubicBezTo>
                <a:cubicBezTo>
                  <a:pt x="48" y="34"/>
                  <a:pt x="48" y="34"/>
                  <a:pt x="48" y="34"/>
                </a:cubicBezTo>
                <a:cubicBezTo>
                  <a:pt x="48" y="34"/>
                  <a:pt x="54" y="28"/>
                  <a:pt x="64" y="28"/>
                </a:cubicBezTo>
                <a:cubicBezTo>
                  <a:pt x="76" y="28"/>
                  <a:pt x="84" y="37"/>
                  <a:pt x="84" y="53"/>
                </a:cubicBezTo>
                <a:cubicBezTo>
                  <a:pt x="84" y="80"/>
                  <a:pt x="84" y="80"/>
                  <a:pt x="84" y="80"/>
                </a:cubicBezTo>
                <a:cubicBezTo>
                  <a:pt x="64" y="80"/>
                  <a:pt x="64" y="80"/>
                  <a:pt x="64" y="80"/>
                </a:cubicBezTo>
                <a:cubicBezTo>
                  <a:pt x="64" y="52"/>
                  <a:pt x="64" y="52"/>
                  <a:pt x="64" y="52"/>
                </a:cubicBezTo>
                <a:cubicBezTo>
                  <a:pt x="64" y="48"/>
                  <a:pt x="60" y="44"/>
                  <a:pt x="56" y="44"/>
                </a:cubicBezTo>
                <a:close/>
              </a:path>
            </a:pathLst>
          </a:cu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3" name="Straight Connector 52">
            <a:extLst>
              <a:ext uri="{FF2B5EF4-FFF2-40B4-BE49-F238E27FC236}">
                <a16:creationId xmlns:a16="http://schemas.microsoft.com/office/drawing/2014/main" id="{31C53199-27AB-874A-07A2-F5591441DA53}"/>
              </a:ext>
            </a:extLst>
          </p:cNvPr>
          <p:cNvCxnSpPr/>
          <p:nvPr/>
        </p:nvCxnSpPr>
        <p:spPr>
          <a:xfrm>
            <a:off x="3280229" y="4064000"/>
            <a:ext cx="8389257" cy="0"/>
          </a:xfrm>
          <a:prstGeom prst="line">
            <a:avLst/>
          </a:prstGeom>
          <a:ln>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pic>
        <p:nvPicPr>
          <p:cNvPr id="9" name="Content Placeholder 8" descr="A person holding a cell phone&#10;&#10;Description automatically generated">
            <a:extLst>
              <a:ext uri="{FF2B5EF4-FFF2-40B4-BE49-F238E27FC236}">
                <a16:creationId xmlns:a16="http://schemas.microsoft.com/office/drawing/2014/main" id="{8651CAF2-E4FE-E85B-1B64-84F707CB4C86}"/>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97464" y="-282627"/>
            <a:ext cx="5452921" cy="7266364"/>
          </a:xfrm>
        </p:spPr>
      </p:pic>
    </p:spTree>
    <p:extLst>
      <p:ext uri="{BB962C8B-B14F-4D97-AF65-F5344CB8AC3E}">
        <p14:creationId xmlns:p14="http://schemas.microsoft.com/office/powerpoint/2010/main" val="1546969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AFE94F3-BADC-065C-9FA6-1AAB739B5555}"/>
              </a:ext>
            </a:extLst>
          </p:cNvPr>
          <p:cNvGrpSpPr/>
          <p:nvPr/>
        </p:nvGrpSpPr>
        <p:grpSpPr>
          <a:xfrm>
            <a:off x="-295565" y="-201246"/>
            <a:ext cx="12635347" cy="7156227"/>
            <a:chOff x="-1" y="0"/>
            <a:chExt cx="12339783" cy="6959024"/>
          </a:xfrm>
        </p:grpSpPr>
        <p:pic>
          <p:nvPicPr>
            <p:cNvPr id="6" name="Picture 5" descr="A close up of a machine&#10;&#10;Description automatically generated">
              <a:extLst>
                <a:ext uri="{FF2B5EF4-FFF2-40B4-BE49-F238E27FC236}">
                  <a16:creationId xmlns:a16="http://schemas.microsoft.com/office/drawing/2014/main" id="{96A637F9-B763-804A-99D6-C982B829A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8" name="Rectangle 7">
              <a:extLst>
                <a:ext uri="{FF2B5EF4-FFF2-40B4-BE49-F238E27FC236}">
                  <a16:creationId xmlns:a16="http://schemas.microsoft.com/office/drawing/2014/main" id="{7F08E6E6-F378-4D8F-90A8-0738EA6922AF}"/>
                </a:ext>
              </a:extLst>
            </p:cNvPr>
            <p:cNvSpPr/>
            <p:nvPr/>
          </p:nvSpPr>
          <p:spPr>
            <a:xfrm>
              <a:off x="147782" y="101025"/>
              <a:ext cx="12192000" cy="6857999"/>
            </a:xfrm>
            <a:prstGeom prst="rect">
              <a:avLst/>
            </a:prstGeom>
            <a:gradFill>
              <a:gsLst>
                <a:gs pos="0">
                  <a:schemeClr val="bg1">
                    <a:alpha val="45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11B37B4-36E7-B836-20DE-EAC416252235}"/>
              </a:ext>
            </a:extLst>
          </p:cNvPr>
          <p:cNvSpPr>
            <a:spLocks noGrp="1"/>
          </p:cNvSpPr>
          <p:nvPr>
            <p:ph type="title"/>
          </p:nvPr>
        </p:nvSpPr>
        <p:spPr>
          <a:xfrm>
            <a:off x="334963" y="385921"/>
            <a:ext cx="11522075" cy="935039"/>
          </a:xfrm>
        </p:spPr>
        <p:txBody>
          <a:bodyPr/>
          <a:lstStyle/>
          <a:p>
            <a:r>
              <a:rPr lang="en-US" b="1" dirty="0">
                <a:solidFill>
                  <a:srgbClr val="092C64"/>
                </a:solidFill>
                <a:latin typeface="Arial" panose="020B0604020202020204" pitchFamily="34" charset="0"/>
                <a:cs typeface="Arial" panose="020B0604020202020204" pitchFamily="34" charset="0"/>
              </a:rPr>
              <a:t>About Us</a:t>
            </a:r>
          </a:p>
        </p:txBody>
      </p:sp>
      <p:sp>
        <p:nvSpPr>
          <p:cNvPr id="4" name="Rectangle: Single Corner Snipped 3">
            <a:extLst>
              <a:ext uri="{FF2B5EF4-FFF2-40B4-BE49-F238E27FC236}">
                <a16:creationId xmlns:a16="http://schemas.microsoft.com/office/drawing/2014/main" id="{DAC08EA4-71A9-6655-F713-DACA6D6E3CBF}"/>
              </a:ext>
            </a:extLst>
          </p:cNvPr>
          <p:cNvSpPr/>
          <p:nvPr/>
        </p:nvSpPr>
        <p:spPr>
          <a:xfrm>
            <a:off x="1020417" y="1769148"/>
            <a:ext cx="6035703" cy="4480559"/>
          </a:xfrm>
          <a:prstGeom prst="snip1Rect">
            <a:avLst>
              <a:gd name="adj" fmla="val 8018"/>
            </a:avLst>
          </a:prstGeom>
          <a:solidFill>
            <a:srgbClr val="092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24397E11-DAC6-B096-F495-2BD7E43C277A}"/>
              </a:ext>
            </a:extLst>
          </p:cNvPr>
          <p:cNvSpPr txBox="1"/>
          <p:nvPr/>
        </p:nvSpPr>
        <p:spPr>
          <a:xfrm>
            <a:off x="3719886" y="2480349"/>
            <a:ext cx="2595190" cy="2554545"/>
          </a:xfrm>
          <a:prstGeom prst="rect">
            <a:avLst/>
          </a:prstGeom>
          <a:noFill/>
        </p:spPr>
        <p:txBody>
          <a:bodyPr wrap="square">
            <a:spAutoFit/>
          </a:bodyPr>
          <a:lstStyle/>
          <a:p>
            <a:r>
              <a:rPr lang="en-GB" sz="2000" b="1" i="0" dirty="0">
                <a:solidFill>
                  <a:srgbClr val="F59912"/>
                </a:solidFill>
                <a:effectLst/>
                <a:latin typeface="Roboto" panose="02000000000000000000" pitchFamily="2" charset="0"/>
                <a:ea typeface="Roboto" panose="02000000000000000000" pitchFamily="2" charset="0"/>
                <a:cs typeface="Roboto" panose="02000000000000000000" pitchFamily="2" charset="0"/>
              </a:rPr>
              <a:t>For over three decades, we have been recognised as Ireland's Premier Automation Specialist, setting the standard in our industry.</a:t>
            </a:r>
          </a:p>
        </p:txBody>
      </p:sp>
      <p:cxnSp>
        <p:nvCxnSpPr>
          <p:cNvPr id="37" name="Straight Connector 36">
            <a:extLst>
              <a:ext uri="{FF2B5EF4-FFF2-40B4-BE49-F238E27FC236}">
                <a16:creationId xmlns:a16="http://schemas.microsoft.com/office/drawing/2014/main" id="{74EE2608-297D-29E5-0B99-0F2BAA29CA5A}"/>
              </a:ext>
            </a:extLst>
          </p:cNvPr>
          <p:cNvCxnSpPr/>
          <p:nvPr/>
        </p:nvCxnSpPr>
        <p:spPr>
          <a:xfrm>
            <a:off x="7569200" y="3120059"/>
            <a:ext cx="462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AB31D7A-1867-9C62-0524-75D0A919233A}"/>
              </a:ext>
            </a:extLst>
          </p:cNvPr>
          <p:cNvCxnSpPr/>
          <p:nvPr/>
        </p:nvCxnSpPr>
        <p:spPr>
          <a:xfrm>
            <a:off x="7569200" y="4652340"/>
            <a:ext cx="462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4" name="Graphic 53" descr="Open quotation mark with solid fill">
            <a:extLst>
              <a:ext uri="{FF2B5EF4-FFF2-40B4-BE49-F238E27FC236}">
                <a16:creationId xmlns:a16="http://schemas.microsoft.com/office/drawing/2014/main" id="{B0E5CA50-6671-683C-D0F3-6FB426EAC8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3577" y="1184949"/>
            <a:ext cx="1295400" cy="1295400"/>
          </a:xfrm>
          <a:prstGeom prst="rect">
            <a:avLst/>
          </a:prstGeom>
        </p:spPr>
      </p:pic>
      <p:sp>
        <p:nvSpPr>
          <p:cNvPr id="11" name="Rectangle 10">
            <a:extLst>
              <a:ext uri="{FF2B5EF4-FFF2-40B4-BE49-F238E27FC236}">
                <a16:creationId xmlns:a16="http://schemas.microsoft.com/office/drawing/2014/main" id="{A7676E32-9686-1A3E-6041-BD19BFE7ADA3}"/>
              </a:ext>
            </a:extLst>
          </p:cNvPr>
          <p:cNvSpPr/>
          <p:nvPr/>
        </p:nvSpPr>
        <p:spPr>
          <a:xfrm>
            <a:off x="7321183" y="1320960"/>
            <a:ext cx="4867275" cy="5339676"/>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9" descr="A person with his arms crossed&#10;&#10;Description automatically generated">
            <a:extLst>
              <a:ext uri="{FF2B5EF4-FFF2-40B4-BE49-F238E27FC236}">
                <a16:creationId xmlns:a16="http://schemas.microsoft.com/office/drawing/2014/main" id="{781EDB1A-DFA8-F7D9-6F60-66965BE976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3092" y="90787"/>
            <a:ext cx="5081960" cy="6772034"/>
          </a:xfrm>
          <a:prstGeom prst="rect">
            <a:avLst/>
          </a:prstGeom>
        </p:spPr>
      </p:pic>
      <p:grpSp>
        <p:nvGrpSpPr>
          <p:cNvPr id="14" name="Group 13">
            <a:extLst>
              <a:ext uri="{FF2B5EF4-FFF2-40B4-BE49-F238E27FC236}">
                <a16:creationId xmlns:a16="http://schemas.microsoft.com/office/drawing/2014/main" id="{B675B781-9053-5093-1F26-82AD86788A2F}"/>
              </a:ext>
            </a:extLst>
          </p:cNvPr>
          <p:cNvGrpSpPr/>
          <p:nvPr/>
        </p:nvGrpSpPr>
        <p:grpSpPr>
          <a:xfrm>
            <a:off x="7429501" y="1802487"/>
            <a:ext cx="346076" cy="300038"/>
            <a:chOff x="8447088" y="2925764"/>
            <a:chExt cx="346076" cy="300038"/>
          </a:xfrm>
        </p:grpSpPr>
        <p:sp>
          <p:nvSpPr>
            <p:cNvPr id="15" name="Freeform 145">
              <a:extLst>
                <a:ext uri="{FF2B5EF4-FFF2-40B4-BE49-F238E27FC236}">
                  <a16:creationId xmlns:a16="http://schemas.microsoft.com/office/drawing/2014/main" id="{9B9EC076-040E-2C0F-2C09-7F51204CD104}"/>
                </a:ext>
              </a:extLst>
            </p:cNvPr>
            <p:cNvSpPr>
              <a:spLocks/>
            </p:cNvSpPr>
            <p:nvPr/>
          </p:nvSpPr>
          <p:spPr bwMode="auto">
            <a:xfrm>
              <a:off x="8447088" y="3030539"/>
              <a:ext cx="76200" cy="134938"/>
            </a:xfrm>
            <a:custGeom>
              <a:avLst/>
              <a:gdLst>
                <a:gd name="T0" fmla="*/ 0 w 20"/>
                <a:gd name="T1" fmla="*/ 0 h 36"/>
                <a:gd name="T2" fmla="*/ 0 w 20"/>
                <a:gd name="T3" fmla="*/ 12 h 36"/>
                <a:gd name="T4" fmla="*/ 4 w 20"/>
                <a:gd name="T5" fmla="*/ 18 h 36"/>
                <a:gd name="T6" fmla="*/ 4 w 20"/>
                <a:gd name="T7" fmla="*/ 36 h 36"/>
                <a:gd name="T8" fmla="*/ 16 w 20"/>
                <a:gd name="T9" fmla="*/ 36 h 36"/>
                <a:gd name="T10" fmla="*/ 16 w 20"/>
                <a:gd name="T11" fmla="*/ 18 h 36"/>
                <a:gd name="T12" fmla="*/ 20 w 20"/>
                <a:gd name="T13" fmla="*/ 12 h 36"/>
                <a:gd name="T14" fmla="*/ 20 w 20"/>
                <a:gd name="T15" fmla="*/ 0 h 36"/>
                <a:gd name="T16" fmla="*/ 0 w 20"/>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6">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6" name="Freeform 146">
              <a:extLst>
                <a:ext uri="{FF2B5EF4-FFF2-40B4-BE49-F238E27FC236}">
                  <a16:creationId xmlns:a16="http://schemas.microsoft.com/office/drawing/2014/main" id="{6F0DC65D-55DF-27CD-303A-184F656F7B77}"/>
                </a:ext>
              </a:extLst>
            </p:cNvPr>
            <p:cNvSpPr>
              <a:spLocks/>
            </p:cNvSpPr>
            <p:nvPr/>
          </p:nvSpPr>
          <p:spPr bwMode="auto">
            <a:xfrm>
              <a:off x="8718551" y="3030539"/>
              <a:ext cx="74613" cy="134938"/>
            </a:xfrm>
            <a:custGeom>
              <a:avLst/>
              <a:gdLst>
                <a:gd name="T0" fmla="*/ 0 w 20"/>
                <a:gd name="T1" fmla="*/ 0 h 36"/>
                <a:gd name="T2" fmla="*/ 0 w 20"/>
                <a:gd name="T3" fmla="*/ 12 h 36"/>
                <a:gd name="T4" fmla="*/ 4 w 20"/>
                <a:gd name="T5" fmla="*/ 18 h 36"/>
                <a:gd name="T6" fmla="*/ 4 w 20"/>
                <a:gd name="T7" fmla="*/ 36 h 36"/>
                <a:gd name="T8" fmla="*/ 16 w 20"/>
                <a:gd name="T9" fmla="*/ 36 h 36"/>
                <a:gd name="T10" fmla="*/ 16 w 20"/>
                <a:gd name="T11" fmla="*/ 18 h 36"/>
                <a:gd name="T12" fmla="*/ 20 w 20"/>
                <a:gd name="T13" fmla="*/ 12 h 36"/>
                <a:gd name="T14" fmla="*/ 20 w 20"/>
                <a:gd name="T15" fmla="*/ 0 h 36"/>
                <a:gd name="T16" fmla="*/ 0 w 20"/>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6">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 name="Freeform 147">
              <a:extLst>
                <a:ext uri="{FF2B5EF4-FFF2-40B4-BE49-F238E27FC236}">
                  <a16:creationId xmlns:a16="http://schemas.microsoft.com/office/drawing/2014/main" id="{CBE3D30C-89A7-E589-3084-2A7A9A8E4C1C}"/>
                </a:ext>
              </a:extLst>
            </p:cNvPr>
            <p:cNvSpPr>
              <a:spLocks/>
            </p:cNvSpPr>
            <p:nvPr/>
          </p:nvSpPr>
          <p:spPr bwMode="auto">
            <a:xfrm>
              <a:off x="8567738" y="3030539"/>
              <a:ext cx="104775" cy="195263"/>
            </a:xfrm>
            <a:custGeom>
              <a:avLst/>
              <a:gdLst>
                <a:gd name="T0" fmla="*/ 0 w 28"/>
                <a:gd name="T1" fmla="*/ 0 h 52"/>
                <a:gd name="T2" fmla="*/ 28 w 28"/>
                <a:gd name="T3" fmla="*/ 0 h 52"/>
                <a:gd name="T4" fmla="*/ 28 w 28"/>
                <a:gd name="T5" fmla="*/ 20 h 52"/>
                <a:gd name="T6" fmla="*/ 20 w 28"/>
                <a:gd name="T7" fmla="*/ 28 h 52"/>
                <a:gd name="T8" fmla="*/ 20 w 28"/>
                <a:gd name="T9" fmla="*/ 52 h 52"/>
                <a:gd name="T10" fmla="*/ 8 w 28"/>
                <a:gd name="T11" fmla="*/ 52 h 52"/>
                <a:gd name="T12" fmla="*/ 8 w 28"/>
                <a:gd name="T13" fmla="*/ 28 h 52"/>
                <a:gd name="T14" fmla="*/ 0 w 28"/>
                <a:gd name="T15" fmla="*/ 20 h 52"/>
                <a:gd name="T16" fmla="*/ 0 w 28"/>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2">
                  <a:moveTo>
                    <a:pt x="0" y="0"/>
                  </a:moveTo>
                  <a:cubicBezTo>
                    <a:pt x="28" y="0"/>
                    <a:pt x="28" y="0"/>
                    <a:pt x="28" y="0"/>
                  </a:cubicBezTo>
                  <a:cubicBezTo>
                    <a:pt x="28" y="20"/>
                    <a:pt x="28" y="20"/>
                    <a:pt x="28" y="20"/>
                  </a:cubicBezTo>
                  <a:cubicBezTo>
                    <a:pt x="28" y="24"/>
                    <a:pt x="24" y="28"/>
                    <a:pt x="20" y="28"/>
                  </a:cubicBezTo>
                  <a:cubicBezTo>
                    <a:pt x="20" y="52"/>
                    <a:pt x="20" y="52"/>
                    <a:pt x="20" y="52"/>
                  </a:cubicBezTo>
                  <a:cubicBezTo>
                    <a:pt x="8" y="52"/>
                    <a:pt x="8" y="52"/>
                    <a:pt x="8" y="52"/>
                  </a:cubicBezTo>
                  <a:cubicBezTo>
                    <a:pt x="8" y="28"/>
                    <a:pt x="8" y="28"/>
                    <a:pt x="8" y="28"/>
                  </a:cubicBezTo>
                  <a:cubicBezTo>
                    <a:pt x="4" y="28"/>
                    <a:pt x="0" y="24"/>
                    <a:pt x="0" y="20"/>
                  </a:cubicBezTo>
                  <a:lnTo>
                    <a:pt x="0" y="0"/>
                  </a:lnTo>
                  <a:close/>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 name="Freeform 148">
              <a:extLst>
                <a:ext uri="{FF2B5EF4-FFF2-40B4-BE49-F238E27FC236}">
                  <a16:creationId xmlns:a16="http://schemas.microsoft.com/office/drawing/2014/main" id="{3046E449-F2FC-3F19-0B60-9A1B7DAA2358}"/>
                </a:ext>
              </a:extLst>
            </p:cNvPr>
            <p:cNvSpPr>
              <a:spLocks/>
            </p:cNvSpPr>
            <p:nvPr/>
          </p:nvSpPr>
          <p:spPr bwMode="auto">
            <a:xfrm>
              <a:off x="8462963" y="2955926"/>
              <a:ext cx="44450" cy="44450"/>
            </a:xfrm>
            <a:custGeom>
              <a:avLst/>
              <a:gdLst>
                <a:gd name="T0" fmla="*/ 12 w 12"/>
                <a:gd name="T1" fmla="*/ 6 h 12"/>
                <a:gd name="T2" fmla="*/ 6 w 12"/>
                <a:gd name="T3" fmla="*/ 12 h 12"/>
                <a:gd name="T4" fmla="*/ 6 w 12"/>
                <a:gd name="T5" fmla="*/ 12 h 12"/>
                <a:gd name="T6" fmla="*/ 0 w 12"/>
                <a:gd name="T7" fmla="*/ 6 h 12"/>
                <a:gd name="T8" fmla="*/ 0 w 12"/>
                <a:gd name="T9" fmla="*/ 6 h 12"/>
                <a:gd name="T10" fmla="*/ 6 w 12"/>
                <a:gd name="T11" fmla="*/ 0 h 12"/>
                <a:gd name="T12" fmla="*/ 6 w 12"/>
                <a:gd name="T13" fmla="*/ 0 h 12"/>
                <a:gd name="T14" fmla="*/ 12 w 12"/>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 name="Freeform 149">
              <a:extLst>
                <a:ext uri="{FF2B5EF4-FFF2-40B4-BE49-F238E27FC236}">
                  <a16:creationId xmlns:a16="http://schemas.microsoft.com/office/drawing/2014/main" id="{C7661AAB-0ECB-A36A-8DEA-C1D5BCB7B371}"/>
                </a:ext>
              </a:extLst>
            </p:cNvPr>
            <p:cNvSpPr>
              <a:spLocks/>
            </p:cNvSpPr>
            <p:nvPr/>
          </p:nvSpPr>
          <p:spPr bwMode="auto">
            <a:xfrm>
              <a:off x="8732838" y="2955926"/>
              <a:ext cx="46038" cy="44450"/>
            </a:xfrm>
            <a:custGeom>
              <a:avLst/>
              <a:gdLst>
                <a:gd name="T0" fmla="*/ 12 w 12"/>
                <a:gd name="T1" fmla="*/ 6 h 12"/>
                <a:gd name="T2" fmla="*/ 6 w 12"/>
                <a:gd name="T3" fmla="*/ 12 h 12"/>
                <a:gd name="T4" fmla="*/ 6 w 12"/>
                <a:gd name="T5" fmla="*/ 12 h 12"/>
                <a:gd name="T6" fmla="*/ 0 w 12"/>
                <a:gd name="T7" fmla="*/ 6 h 12"/>
                <a:gd name="T8" fmla="*/ 0 w 12"/>
                <a:gd name="T9" fmla="*/ 6 h 12"/>
                <a:gd name="T10" fmla="*/ 6 w 12"/>
                <a:gd name="T11" fmla="*/ 0 h 12"/>
                <a:gd name="T12" fmla="*/ 6 w 12"/>
                <a:gd name="T13" fmla="*/ 0 h 12"/>
                <a:gd name="T14" fmla="*/ 12 w 12"/>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 name="Freeform 150">
              <a:extLst>
                <a:ext uri="{FF2B5EF4-FFF2-40B4-BE49-F238E27FC236}">
                  <a16:creationId xmlns:a16="http://schemas.microsoft.com/office/drawing/2014/main" id="{59FC3214-8F54-15DC-ADBD-ABCAC5D12E27}"/>
                </a:ext>
              </a:extLst>
            </p:cNvPr>
            <p:cNvSpPr>
              <a:spLocks/>
            </p:cNvSpPr>
            <p:nvPr/>
          </p:nvSpPr>
          <p:spPr bwMode="auto">
            <a:xfrm>
              <a:off x="8583613" y="2925764"/>
              <a:ext cx="74613" cy="74613"/>
            </a:xfrm>
            <a:custGeom>
              <a:avLst/>
              <a:gdLst>
                <a:gd name="T0" fmla="*/ 20 w 20"/>
                <a:gd name="T1" fmla="*/ 10 h 20"/>
                <a:gd name="T2" fmla="*/ 10 w 20"/>
                <a:gd name="T3" fmla="*/ 20 h 20"/>
                <a:gd name="T4" fmla="*/ 10 w 20"/>
                <a:gd name="T5" fmla="*/ 20 h 20"/>
                <a:gd name="T6" fmla="*/ 0 w 20"/>
                <a:gd name="T7" fmla="*/ 10 h 20"/>
                <a:gd name="T8" fmla="*/ 0 w 20"/>
                <a:gd name="T9" fmla="*/ 10 h 20"/>
                <a:gd name="T10" fmla="*/ 10 w 20"/>
                <a:gd name="T11" fmla="*/ 0 h 20"/>
                <a:gd name="T12" fmla="*/ 10 w 20"/>
                <a:gd name="T13" fmla="*/ 0 h 20"/>
                <a:gd name="T14" fmla="*/ 20 w 20"/>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0">
                  <a:moveTo>
                    <a:pt x="20" y="10"/>
                  </a:moveTo>
                  <a:cubicBezTo>
                    <a:pt x="20" y="16"/>
                    <a:pt x="16" y="20"/>
                    <a:pt x="10" y="20"/>
                  </a:cubicBezTo>
                  <a:cubicBezTo>
                    <a:pt x="10" y="20"/>
                    <a:pt x="10" y="20"/>
                    <a:pt x="10" y="20"/>
                  </a:cubicBezTo>
                  <a:cubicBezTo>
                    <a:pt x="4" y="20"/>
                    <a:pt x="0" y="16"/>
                    <a:pt x="0" y="10"/>
                  </a:cubicBezTo>
                  <a:cubicBezTo>
                    <a:pt x="0" y="10"/>
                    <a:pt x="0" y="10"/>
                    <a:pt x="0" y="10"/>
                  </a:cubicBezTo>
                  <a:cubicBezTo>
                    <a:pt x="0" y="4"/>
                    <a:pt x="4" y="0"/>
                    <a:pt x="10" y="0"/>
                  </a:cubicBezTo>
                  <a:cubicBezTo>
                    <a:pt x="10" y="0"/>
                    <a:pt x="10" y="0"/>
                    <a:pt x="10" y="0"/>
                  </a:cubicBezTo>
                  <a:cubicBezTo>
                    <a:pt x="16" y="0"/>
                    <a:pt x="20" y="4"/>
                    <a:pt x="20" y="10"/>
                  </a:cubicBezTo>
                  <a:close/>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21" name="Group 20">
            <a:extLst>
              <a:ext uri="{FF2B5EF4-FFF2-40B4-BE49-F238E27FC236}">
                <a16:creationId xmlns:a16="http://schemas.microsoft.com/office/drawing/2014/main" id="{5A6136F4-C151-9212-8E73-69A177C14D88}"/>
              </a:ext>
            </a:extLst>
          </p:cNvPr>
          <p:cNvGrpSpPr/>
          <p:nvPr/>
        </p:nvGrpSpPr>
        <p:grpSpPr>
          <a:xfrm>
            <a:off x="7429501" y="4806632"/>
            <a:ext cx="338137" cy="346075"/>
            <a:chOff x="7734301" y="3617914"/>
            <a:chExt cx="338137" cy="346075"/>
          </a:xfrm>
        </p:grpSpPr>
        <p:sp>
          <p:nvSpPr>
            <p:cNvPr id="22" name="Oval 179">
              <a:extLst>
                <a:ext uri="{FF2B5EF4-FFF2-40B4-BE49-F238E27FC236}">
                  <a16:creationId xmlns:a16="http://schemas.microsoft.com/office/drawing/2014/main" id="{97DE7E0D-D308-1995-E090-3BF0EBE63F26}"/>
                </a:ext>
              </a:extLst>
            </p:cNvPr>
            <p:cNvSpPr>
              <a:spLocks noChangeArrowheads="1"/>
            </p:cNvSpPr>
            <p:nvPr/>
          </p:nvSpPr>
          <p:spPr bwMode="auto">
            <a:xfrm>
              <a:off x="7764463" y="3617914"/>
              <a:ext cx="104775" cy="104775"/>
            </a:xfrm>
            <a:prstGeom prst="ellipse">
              <a:avLst/>
            </a:pr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3" name="Freeform 180">
              <a:extLst>
                <a:ext uri="{FF2B5EF4-FFF2-40B4-BE49-F238E27FC236}">
                  <a16:creationId xmlns:a16="http://schemas.microsoft.com/office/drawing/2014/main" id="{DEDA8C57-D903-8336-5698-F5F703B807A1}"/>
                </a:ext>
              </a:extLst>
            </p:cNvPr>
            <p:cNvSpPr>
              <a:spLocks/>
            </p:cNvSpPr>
            <p:nvPr/>
          </p:nvSpPr>
          <p:spPr bwMode="auto">
            <a:xfrm>
              <a:off x="7734301" y="3752851"/>
              <a:ext cx="165100" cy="211138"/>
            </a:xfrm>
            <a:custGeom>
              <a:avLst/>
              <a:gdLst>
                <a:gd name="T0" fmla="*/ 44 w 44"/>
                <a:gd name="T1" fmla="*/ 0 h 56"/>
                <a:gd name="T2" fmla="*/ 0 w 44"/>
                <a:gd name="T3" fmla="*/ 0 h 56"/>
                <a:gd name="T4" fmla="*/ 14 w 44"/>
                <a:gd name="T5" fmla="*/ 30 h 56"/>
                <a:gd name="T6" fmla="*/ 14 w 44"/>
                <a:gd name="T7" fmla="*/ 56 h 56"/>
                <a:gd name="T8" fmla="*/ 30 w 44"/>
                <a:gd name="T9" fmla="*/ 56 h 56"/>
                <a:gd name="T10" fmla="*/ 30 w 44"/>
                <a:gd name="T11" fmla="*/ 30 h 56"/>
                <a:gd name="T12" fmla="*/ 44 w 44"/>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4" h="56">
                  <a:moveTo>
                    <a:pt x="44" y="0"/>
                  </a:moveTo>
                  <a:cubicBezTo>
                    <a:pt x="0" y="0"/>
                    <a:pt x="0" y="0"/>
                    <a:pt x="0" y="0"/>
                  </a:cubicBezTo>
                  <a:cubicBezTo>
                    <a:pt x="0" y="16"/>
                    <a:pt x="7" y="26"/>
                    <a:pt x="14" y="30"/>
                  </a:cubicBezTo>
                  <a:cubicBezTo>
                    <a:pt x="14" y="56"/>
                    <a:pt x="14" y="56"/>
                    <a:pt x="14" y="56"/>
                  </a:cubicBezTo>
                  <a:cubicBezTo>
                    <a:pt x="30" y="56"/>
                    <a:pt x="30" y="56"/>
                    <a:pt x="30" y="56"/>
                  </a:cubicBezTo>
                  <a:cubicBezTo>
                    <a:pt x="30" y="30"/>
                    <a:pt x="30" y="30"/>
                    <a:pt x="30" y="30"/>
                  </a:cubicBezTo>
                  <a:cubicBezTo>
                    <a:pt x="38" y="26"/>
                    <a:pt x="44" y="16"/>
                    <a:pt x="44" y="0"/>
                  </a:cubicBezTo>
                  <a:close/>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 name="Freeform 181">
              <a:extLst>
                <a:ext uri="{FF2B5EF4-FFF2-40B4-BE49-F238E27FC236}">
                  <a16:creationId xmlns:a16="http://schemas.microsoft.com/office/drawing/2014/main" id="{7AC4C057-43D5-EF6D-4C76-4ACCF3A6E187}"/>
                </a:ext>
              </a:extLst>
            </p:cNvPr>
            <p:cNvSpPr>
              <a:spLocks/>
            </p:cNvSpPr>
            <p:nvPr/>
          </p:nvSpPr>
          <p:spPr bwMode="auto">
            <a:xfrm>
              <a:off x="7800976" y="3752851"/>
              <a:ext cx="30163" cy="104775"/>
            </a:xfrm>
            <a:custGeom>
              <a:avLst/>
              <a:gdLst>
                <a:gd name="T0" fmla="*/ 15 w 19"/>
                <a:gd name="T1" fmla="*/ 0 h 66"/>
                <a:gd name="T2" fmla="*/ 5 w 19"/>
                <a:gd name="T3" fmla="*/ 0 h 66"/>
                <a:gd name="T4" fmla="*/ 0 w 19"/>
                <a:gd name="T5" fmla="*/ 57 h 66"/>
                <a:gd name="T6" fmla="*/ 10 w 19"/>
                <a:gd name="T7" fmla="*/ 66 h 66"/>
                <a:gd name="T8" fmla="*/ 19 w 19"/>
                <a:gd name="T9" fmla="*/ 57 h 66"/>
                <a:gd name="T10" fmla="*/ 15 w 19"/>
                <a:gd name="T11" fmla="*/ 0 h 66"/>
                <a:gd name="T12" fmla="*/ 15 w 19"/>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19" h="66">
                  <a:moveTo>
                    <a:pt x="15" y="0"/>
                  </a:moveTo>
                  <a:lnTo>
                    <a:pt x="5" y="0"/>
                  </a:lnTo>
                  <a:lnTo>
                    <a:pt x="0" y="57"/>
                  </a:lnTo>
                  <a:lnTo>
                    <a:pt x="10" y="66"/>
                  </a:lnTo>
                  <a:lnTo>
                    <a:pt x="19" y="57"/>
                  </a:lnTo>
                  <a:lnTo>
                    <a:pt x="15" y="0"/>
                  </a:lnTo>
                  <a:lnTo>
                    <a:pt x="15" y="0"/>
                  </a:lnTo>
                  <a:close/>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5" name="Freeform 182">
              <a:extLst>
                <a:ext uri="{FF2B5EF4-FFF2-40B4-BE49-F238E27FC236}">
                  <a16:creationId xmlns:a16="http://schemas.microsoft.com/office/drawing/2014/main" id="{78CED410-CFEF-FFF9-C2B2-83995A3DFFFB}"/>
                </a:ext>
              </a:extLst>
            </p:cNvPr>
            <p:cNvSpPr>
              <a:spLocks/>
            </p:cNvSpPr>
            <p:nvPr/>
          </p:nvSpPr>
          <p:spPr bwMode="auto">
            <a:xfrm>
              <a:off x="7913688" y="3632201"/>
              <a:ext cx="158750" cy="211138"/>
            </a:xfrm>
            <a:custGeom>
              <a:avLst/>
              <a:gdLst>
                <a:gd name="T0" fmla="*/ 10 w 100"/>
                <a:gd name="T1" fmla="*/ 133 h 133"/>
                <a:gd name="T2" fmla="*/ 100 w 100"/>
                <a:gd name="T3" fmla="*/ 133 h 133"/>
                <a:gd name="T4" fmla="*/ 100 w 100"/>
                <a:gd name="T5" fmla="*/ 0 h 133"/>
                <a:gd name="T6" fmla="*/ 0 w 100"/>
                <a:gd name="T7" fmla="*/ 0 h 133"/>
              </a:gdLst>
              <a:ahLst/>
              <a:cxnLst>
                <a:cxn ang="0">
                  <a:pos x="T0" y="T1"/>
                </a:cxn>
                <a:cxn ang="0">
                  <a:pos x="T2" y="T3"/>
                </a:cxn>
                <a:cxn ang="0">
                  <a:pos x="T4" y="T5"/>
                </a:cxn>
                <a:cxn ang="0">
                  <a:pos x="T6" y="T7"/>
                </a:cxn>
              </a:cxnLst>
              <a:rect l="0" t="0" r="r" b="b"/>
              <a:pathLst>
                <a:path w="100" h="133">
                  <a:moveTo>
                    <a:pt x="10" y="133"/>
                  </a:moveTo>
                  <a:lnTo>
                    <a:pt x="100" y="133"/>
                  </a:lnTo>
                  <a:lnTo>
                    <a:pt x="100" y="0"/>
                  </a:lnTo>
                  <a:lnTo>
                    <a:pt x="0" y="0"/>
                  </a:lnTo>
                </a:path>
              </a:pathLst>
            </a:custGeom>
            <a:noFill/>
            <a:ln w="15875" cap="rnd">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6" name="Freeform 183">
              <a:extLst>
                <a:ext uri="{FF2B5EF4-FFF2-40B4-BE49-F238E27FC236}">
                  <a16:creationId xmlns:a16="http://schemas.microsoft.com/office/drawing/2014/main" id="{FCC46429-094C-24D9-9F71-67BF48A61EA7}"/>
                </a:ext>
              </a:extLst>
            </p:cNvPr>
            <p:cNvSpPr>
              <a:spLocks/>
            </p:cNvSpPr>
            <p:nvPr/>
          </p:nvSpPr>
          <p:spPr bwMode="auto">
            <a:xfrm>
              <a:off x="7937501" y="3670301"/>
              <a:ext cx="93663" cy="120650"/>
            </a:xfrm>
            <a:custGeom>
              <a:avLst/>
              <a:gdLst>
                <a:gd name="T0" fmla="*/ 0 w 59"/>
                <a:gd name="T1" fmla="*/ 76 h 76"/>
                <a:gd name="T2" fmla="*/ 16 w 59"/>
                <a:gd name="T3" fmla="*/ 28 h 76"/>
                <a:gd name="T4" fmla="*/ 44 w 59"/>
                <a:gd name="T5" fmla="*/ 42 h 76"/>
                <a:gd name="T6" fmla="*/ 59 w 59"/>
                <a:gd name="T7" fmla="*/ 0 h 76"/>
              </a:gdLst>
              <a:ahLst/>
              <a:cxnLst>
                <a:cxn ang="0">
                  <a:pos x="T0" y="T1"/>
                </a:cxn>
                <a:cxn ang="0">
                  <a:pos x="T2" y="T3"/>
                </a:cxn>
                <a:cxn ang="0">
                  <a:pos x="T4" y="T5"/>
                </a:cxn>
                <a:cxn ang="0">
                  <a:pos x="T6" y="T7"/>
                </a:cxn>
              </a:cxnLst>
              <a:rect l="0" t="0" r="r" b="b"/>
              <a:pathLst>
                <a:path w="59" h="76">
                  <a:moveTo>
                    <a:pt x="0" y="76"/>
                  </a:moveTo>
                  <a:lnTo>
                    <a:pt x="16" y="28"/>
                  </a:lnTo>
                  <a:lnTo>
                    <a:pt x="44" y="42"/>
                  </a:lnTo>
                  <a:lnTo>
                    <a:pt x="59" y="0"/>
                  </a:lnTo>
                </a:path>
              </a:pathLst>
            </a:custGeom>
            <a:noFill/>
            <a:ln w="15875" cap="rnd">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p>
          </p:txBody>
        </p:sp>
      </p:grpSp>
      <p:grpSp>
        <p:nvGrpSpPr>
          <p:cNvPr id="27" name="Group 26">
            <a:extLst>
              <a:ext uri="{FF2B5EF4-FFF2-40B4-BE49-F238E27FC236}">
                <a16:creationId xmlns:a16="http://schemas.microsoft.com/office/drawing/2014/main" id="{E1793B5B-CF60-9E3F-C39F-D2D4A29CA79D}"/>
              </a:ext>
            </a:extLst>
          </p:cNvPr>
          <p:cNvGrpSpPr/>
          <p:nvPr/>
        </p:nvGrpSpPr>
        <p:grpSpPr>
          <a:xfrm>
            <a:off x="7429501" y="3281541"/>
            <a:ext cx="338138" cy="346076"/>
            <a:chOff x="8455025" y="3617913"/>
            <a:chExt cx="338138" cy="346076"/>
          </a:xfrm>
        </p:grpSpPr>
        <p:sp>
          <p:nvSpPr>
            <p:cNvPr id="28" name="Oval 294">
              <a:extLst>
                <a:ext uri="{FF2B5EF4-FFF2-40B4-BE49-F238E27FC236}">
                  <a16:creationId xmlns:a16="http://schemas.microsoft.com/office/drawing/2014/main" id="{B5254DAD-6FC6-B749-EDC5-04CEDF365D34}"/>
                </a:ext>
              </a:extLst>
            </p:cNvPr>
            <p:cNvSpPr>
              <a:spLocks noChangeArrowheads="1"/>
            </p:cNvSpPr>
            <p:nvPr/>
          </p:nvSpPr>
          <p:spPr bwMode="auto">
            <a:xfrm>
              <a:off x="8485188" y="3617913"/>
              <a:ext cx="104775" cy="104775"/>
            </a:xfrm>
            <a:prstGeom prst="ellipse">
              <a:avLst/>
            </a:pr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9" name="Freeform 295">
              <a:extLst>
                <a:ext uri="{FF2B5EF4-FFF2-40B4-BE49-F238E27FC236}">
                  <a16:creationId xmlns:a16="http://schemas.microsoft.com/office/drawing/2014/main" id="{687AA799-20F7-A80F-5E1F-54C3E2842D70}"/>
                </a:ext>
              </a:extLst>
            </p:cNvPr>
            <p:cNvSpPr>
              <a:spLocks/>
            </p:cNvSpPr>
            <p:nvPr/>
          </p:nvSpPr>
          <p:spPr bwMode="auto">
            <a:xfrm>
              <a:off x="8455025" y="3752851"/>
              <a:ext cx="165100" cy="211138"/>
            </a:xfrm>
            <a:custGeom>
              <a:avLst/>
              <a:gdLst>
                <a:gd name="T0" fmla="*/ 44 w 44"/>
                <a:gd name="T1" fmla="*/ 0 h 56"/>
                <a:gd name="T2" fmla="*/ 0 w 44"/>
                <a:gd name="T3" fmla="*/ 0 h 56"/>
                <a:gd name="T4" fmla="*/ 14 w 44"/>
                <a:gd name="T5" fmla="*/ 30 h 56"/>
                <a:gd name="T6" fmla="*/ 14 w 44"/>
                <a:gd name="T7" fmla="*/ 56 h 56"/>
                <a:gd name="T8" fmla="*/ 30 w 44"/>
                <a:gd name="T9" fmla="*/ 56 h 56"/>
                <a:gd name="T10" fmla="*/ 30 w 44"/>
                <a:gd name="T11" fmla="*/ 30 h 56"/>
                <a:gd name="T12" fmla="*/ 44 w 44"/>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4" h="56">
                  <a:moveTo>
                    <a:pt x="44" y="0"/>
                  </a:moveTo>
                  <a:cubicBezTo>
                    <a:pt x="0" y="0"/>
                    <a:pt x="0" y="0"/>
                    <a:pt x="0" y="0"/>
                  </a:cubicBezTo>
                  <a:cubicBezTo>
                    <a:pt x="0" y="16"/>
                    <a:pt x="7" y="26"/>
                    <a:pt x="14" y="30"/>
                  </a:cubicBezTo>
                  <a:cubicBezTo>
                    <a:pt x="14" y="56"/>
                    <a:pt x="14" y="56"/>
                    <a:pt x="14" y="56"/>
                  </a:cubicBezTo>
                  <a:cubicBezTo>
                    <a:pt x="30" y="56"/>
                    <a:pt x="30" y="56"/>
                    <a:pt x="30" y="56"/>
                  </a:cubicBezTo>
                  <a:cubicBezTo>
                    <a:pt x="30" y="30"/>
                    <a:pt x="30" y="30"/>
                    <a:pt x="30" y="30"/>
                  </a:cubicBezTo>
                  <a:cubicBezTo>
                    <a:pt x="38" y="26"/>
                    <a:pt x="44" y="16"/>
                    <a:pt x="44" y="0"/>
                  </a:cubicBezTo>
                  <a:close/>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0" name="Freeform 296">
              <a:extLst>
                <a:ext uri="{FF2B5EF4-FFF2-40B4-BE49-F238E27FC236}">
                  <a16:creationId xmlns:a16="http://schemas.microsoft.com/office/drawing/2014/main" id="{37F0B398-F984-02A6-5A38-0C613FCB8887}"/>
                </a:ext>
              </a:extLst>
            </p:cNvPr>
            <p:cNvSpPr>
              <a:spLocks/>
            </p:cNvSpPr>
            <p:nvPr/>
          </p:nvSpPr>
          <p:spPr bwMode="auto">
            <a:xfrm>
              <a:off x="8523288" y="3752851"/>
              <a:ext cx="30163" cy="104775"/>
            </a:xfrm>
            <a:custGeom>
              <a:avLst/>
              <a:gdLst>
                <a:gd name="T0" fmla="*/ 14 w 19"/>
                <a:gd name="T1" fmla="*/ 0 h 66"/>
                <a:gd name="T2" fmla="*/ 4 w 19"/>
                <a:gd name="T3" fmla="*/ 0 h 66"/>
                <a:gd name="T4" fmla="*/ 0 w 19"/>
                <a:gd name="T5" fmla="*/ 57 h 66"/>
                <a:gd name="T6" fmla="*/ 9 w 19"/>
                <a:gd name="T7" fmla="*/ 66 h 66"/>
                <a:gd name="T8" fmla="*/ 19 w 19"/>
                <a:gd name="T9" fmla="*/ 57 h 66"/>
                <a:gd name="T10" fmla="*/ 14 w 19"/>
                <a:gd name="T11" fmla="*/ 0 h 66"/>
                <a:gd name="T12" fmla="*/ 14 w 19"/>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19" h="66">
                  <a:moveTo>
                    <a:pt x="14" y="0"/>
                  </a:moveTo>
                  <a:lnTo>
                    <a:pt x="4" y="0"/>
                  </a:lnTo>
                  <a:lnTo>
                    <a:pt x="0" y="57"/>
                  </a:lnTo>
                  <a:lnTo>
                    <a:pt x="9" y="66"/>
                  </a:lnTo>
                  <a:lnTo>
                    <a:pt x="19" y="57"/>
                  </a:lnTo>
                  <a:lnTo>
                    <a:pt x="14" y="0"/>
                  </a:lnTo>
                  <a:lnTo>
                    <a:pt x="14" y="0"/>
                  </a:lnTo>
                  <a:close/>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1" name="Freeform 297">
              <a:extLst>
                <a:ext uri="{FF2B5EF4-FFF2-40B4-BE49-F238E27FC236}">
                  <a16:creationId xmlns:a16="http://schemas.microsoft.com/office/drawing/2014/main" id="{B738AE02-D386-4522-7038-C8E60D95BB6D}"/>
                </a:ext>
              </a:extLst>
            </p:cNvPr>
            <p:cNvSpPr>
              <a:spLocks/>
            </p:cNvSpPr>
            <p:nvPr/>
          </p:nvSpPr>
          <p:spPr bwMode="auto">
            <a:xfrm>
              <a:off x="8636000" y="3632201"/>
              <a:ext cx="157163" cy="211138"/>
            </a:xfrm>
            <a:custGeom>
              <a:avLst/>
              <a:gdLst>
                <a:gd name="T0" fmla="*/ 9 w 99"/>
                <a:gd name="T1" fmla="*/ 133 h 133"/>
                <a:gd name="T2" fmla="*/ 99 w 99"/>
                <a:gd name="T3" fmla="*/ 133 h 133"/>
                <a:gd name="T4" fmla="*/ 99 w 99"/>
                <a:gd name="T5" fmla="*/ 0 h 133"/>
                <a:gd name="T6" fmla="*/ 0 w 99"/>
                <a:gd name="T7" fmla="*/ 0 h 133"/>
              </a:gdLst>
              <a:ahLst/>
              <a:cxnLst>
                <a:cxn ang="0">
                  <a:pos x="T0" y="T1"/>
                </a:cxn>
                <a:cxn ang="0">
                  <a:pos x="T2" y="T3"/>
                </a:cxn>
                <a:cxn ang="0">
                  <a:pos x="T4" y="T5"/>
                </a:cxn>
                <a:cxn ang="0">
                  <a:pos x="T6" y="T7"/>
                </a:cxn>
              </a:cxnLst>
              <a:rect l="0" t="0" r="r" b="b"/>
              <a:pathLst>
                <a:path w="99" h="133">
                  <a:moveTo>
                    <a:pt x="9" y="133"/>
                  </a:moveTo>
                  <a:lnTo>
                    <a:pt x="99" y="133"/>
                  </a:lnTo>
                  <a:lnTo>
                    <a:pt x="99" y="0"/>
                  </a:lnTo>
                  <a:lnTo>
                    <a:pt x="0" y="0"/>
                  </a:lnTo>
                </a:path>
              </a:pathLst>
            </a:custGeom>
            <a:noFill/>
            <a:ln w="15875" cap="rnd">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2" name="Line 298">
              <a:extLst>
                <a:ext uri="{FF2B5EF4-FFF2-40B4-BE49-F238E27FC236}">
                  <a16:creationId xmlns:a16="http://schemas.microsoft.com/office/drawing/2014/main" id="{5AEF3766-DFDF-985E-5CB2-10371F9FB736}"/>
                </a:ext>
              </a:extLst>
            </p:cNvPr>
            <p:cNvSpPr>
              <a:spLocks noChangeShapeType="1"/>
            </p:cNvSpPr>
            <p:nvPr/>
          </p:nvSpPr>
          <p:spPr bwMode="auto">
            <a:xfrm>
              <a:off x="8658225" y="3813176"/>
              <a:ext cx="90488" cy="0"/>
            </a:xfrm>
            <a:prstGeom prst="line">
              <a:avLst/>
            </a:prstGeom>
            <a:noFill/>
            <a:ln w="15875" cap="rnd">
              <a:solidFill>
                <a:srgbClr val="525B8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3" name="Line 299">
              <a:extLst>
                <a:ext uri="{FF2B5EF4-FFF2-40B4-BE49-F238E27FC236}">
                  <a16:creationId xmlns:a16="http://schemas.microsoft.com/office/drawing/2014/main" id="{6757F56D-97D8-43A8-7535-B78687EE37FF}"/>
                </a:ext>
              </a:extLst>
            </p:cNvPr>
            <p:cNvSpPr>
              <a:spLocks noChangeShapeType="1"/>
            </p:cNvSpPr>
            <p:nvPr/>
          </p:nvSpPr>
          <p:spPr bwMode="auto">
            <a:xfrm flipV="1">
              <a:off x="8688388" y="3752851"/>
              <a:ext cx="0" cy="60325"/>
            </a:xfrm>
            <a:prstGeom prst="line">
              <a:avLst/>
            </a:prstGeom>
            <a:noFill/>
            <a:ln w="15875" cap="rnd">
              <a:solidFill>
                <a:srgbClr val="525B8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4" name="Line 300">
              <a:extLst>
                <a:ext uri="{FF2B5EF4-FFF2-40B4-BE49-F238E27FC236}">
                  <a16:creationId xmlns:a16="http://schemas.microsoft.com/office/drawing/2014/main" id="{C7796B79-3C34-2C7E-64C3-90FC83158891}"/>
                </a:ext>
              </a:extLst>
            </p:cNvPr>
            <p:cNvSpPr>
              <a:spLocks noChangeShapeType="1"/>
            </p:cNvSpPr>
            <p:nvPr/>
          </p:nvSpPr>
          <p:spPr bwMode="auto">
            <a:xfrm flipV="1">
              <a:off x="8718550" y="3722688"/>
              <a:ext cx="0" cy="90488"/>
            </a:xfrm>
            <a:prstGeom prst="line">
              <a:avLst/>
            </a:prstGeom>
            <a:noFill/>
            <a:ln w="15875" cap="rnd">
              <a:solidFill>
                <a:srgbClr val="525B8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5" name="Line 301">
              <a:extLst>
                <a:ext uri="{FF2B5EF4-FFF2-40B4-BE49-F238E27FC236}">
                  <a16:creationId xmlns:a16="http://schemas.microsoft.com/office/drawing/2014/main" id="{9EA5146D-060D-BC38-EA08-B9F10B88924B}"/>
                </a:ext>
              </a:extLst>
            </p:cNvPr>
            <p:cNvSpPr>
              <a:spLocks noChangeShapeType="1"/>
            </p:cNvSpPr>
            <p:nvPr/>
          </p:nvSpPr>
          <p:spPr bwMode="auto">
            <a:xfrm flipV="1">
              <a:off x="8748713" y="3676651"/>
              <a:ext cx="0" cy="136525"/>
            </a:xfrm>
            <a:prstGeom prst="line">
              <a:avLst/>
            </a:prstGeom>
            <a:noFill/>
            <a:ln w="15875" cap="rnd">
              <a:solidFill>
                <a:srgbClr val="525B8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48" name="Group 47">
            <a:extLst>
              <a:ext uri="{FF2B5EF4-FFF2-40B4-BE49-F238E27FC236}">
                <a16:creationId xmlns:a16="http://schemas.microsoft.com/office/drawing/2014/main" id="{B94E4AE0-6DED-8448-1FD9-E9392245F65E}"/>
              </a:ext>
            </a:extLst>
          </p:cNvPr>
          <p:cNvGrpSpPr/>
          <p:nvPr/>
        </p:nvGrpSpPr>
        <p:grpSpPr>
          <a:xfrm>
            <a:off x="7945120" y="1767840"/>
            <a:ext cx="3911918" cy="1172157"/>
            <a:chOff x="7945120" y="1767840"/>
            <a:chExt cx="3911918" cy="1172157"/>
          </a:xfrm>
        </p:grpSpPr>
        <p:sp>
          <p:nvSpPr>
            <p:cNvPr id="39" name="TextBox 38">
              <a:extLst>
                <a:ext uri="{FF2B5EF4-FFF2-40B4-BE49-F238E27FC236}">
                  <a16:creationId xmlns:a16="http://schemas.microsoft.com/office/drawing/2014/main" id="{120AE3E7-5DD1-2744-083F-C2E1D95F4D00}"/>
                </a:ext>
              </a:extLst>
            </p:cNvPr>
            <p:cNvSpPr txBox="1"/>
            <p:nvPr/>
          </p:nvSpPr>
          <p:spPr>
            <a:xfrm>
              <a:off x="7945120" y="1767840"/>
              <a:ext cx="1608133" cy="338554"/>
            </a:xfrm>
            <a:prstGeom prst="rect">
              <a:avLst/>
            </a:prstGeom>
            <a:noFill/>
          </p:spPr>
          <p:txBody>
            <a:bodyPr wrap="none" rtlCol="0">
              <a:spAutoFit/>
            </a:bodyPr>
            <a:lstStyle/>
            <a:p>
              <a:r>
                <a:rPr lang="en-US" sz="1600" b="1" dirty="0">
                  <a:solidFill>
                    <a:srgbClr val="F59912"/>
                  </a:solidFill>
                  <a:latin typeface="Arial" panose="020B0604020202020204" pitchFamily="34" charset="0"/>
                  <a:cs typeface="Arial" panose="020B0604020202020204" pitchFamily="34" charset="0"/>
                </a:rPr>
                <a:t>The Beginning</a:t>
              </a:r>
            </a:p>
          </p:txBody>
        </p:sp>
        <p:sp>
          <p:nvSpPr>
            <p:cNvPr id="40" name="TextBox 39">
              <a:extLst>
                <a:ext uri="{FF2B5EF4-FFF2-40B4-BE49-F238E27FC236}">
                  <a16:creationId xmlns:a16="http://schemas.microsoft.com/office/drawing/2014/main" id="{07D7A218-FDA5-EE2C-2077-6063A0EA940E}"/>
                </a:ext>
              </a:extLst>
            </p:cNvPr>
            <p:cNvSpPr txBox="1"/>
            <p:nvPr/>
          </p:nvSpPr>
          <p:spPr>
            <a:xfrm>
              <a:off x="7945120" y="2201333"/>
              <a:ext cx="3911918" cy="738664"/>
            </a:xfrm>
            <a:prstGeom prst="rect">
              <a:avLst/>
            </a:prstGeom>
            <a:noFill/>
          </p:spPr>
          <p:txBody>
            <a:bodyPr wrap="square" rtlCol="0">
              <a:spAutoFit/>
            </a:bodyPr>
            <a:lstStyle/>
            <a:p>
              <a:r>
                <a:rPr lang="en-US" sz="1400" dirty="0">
                  <a:solidFill>
                    <a:srgbClr val="092C64"/>
                  </a:solidFill>
                  <a:latin typeface="Arial" panose="020B0604020202020204" pitchFamily="34" charset="0"/>
                  <a:cs typeface="Arial" panose="020B0604020202020204" pitchFamily="34" charset="0"/>
                </a:rPr>
                <a:t>Founded in 1984, Electro started with just a vision to provide exceptional automation solutions along with top quality equipment</a:t>
              </a:r>
            </a:p>
          </p:txBody>
        </p:sp>
      </p:grpSp>
      <p:grpSp>
        <p:nvGrpSpPr>
          <p:cNvPr id="47" name="Group 46">
            <a:extLst>
              <a:ext uri="{FF2B5EF4-FFF2-40B4-BE49-F238E27FC236}">
                <a16:creationId xmlns:a16="http://schemas.microsoft.com/office/drawing/2014/main" id="{F96D05BD-8BA9-990F-53F5-BCA97138E5FA}"/>
              </a:ext>
            </a:extLst>
          </p:cNvPr>
          <p:cNvGrpSpPr/>
          <p:nvPr/>
        </p:nvGrpSpPr>
        <p:grpSpPr>
          <a:xfrm>
            <a:off x="7945120" y="3300121"/>
            <a:ext cx="3911918" cy="1172157"/>
            <a:chOff x="7945120" y="3429000"/>
            <a:chExt cx="3911918" cy="1172157"/>
          </a:xfrm>
        </p:grpSpPr>
        <p:sp>
          <p:nvSpPr>
            <p:cNvPr id="41" name="TextBox 40">
              <a:extLst>
                <a:ext uri="{FF2B5EF4-FFF2-40B4-BE49-F238E27FC236}">
                  <a16:creationId xmlns:a16="http://schemas.microsoft.com/office/drawing/2014/main" id="{ACA32CA2-F5D3-B143-9D34-4CDECCAB6635}"/>
                </a:ext>
              </a:extLst>
            </p:cNvPr>
            <p:cNvSpPr txBox="1"/>
            <p:nvPr/>
          </p:nvSpPr>
          <p:spPr>
            <a:xfrm>
              <a:off x="7945120" y="3429000"/>
              <a:ext cx="2291012" cy="338554"/>
            </a:xfrm>
            <a:prstGeom prst="rect">
              <a:avLst/>
            </a:prstGeom>
            <a:noFill/>
          </p:spPr>
          <p:txBody>
            <a:bodyPr wrap="none" rtlCol="0">
              <a:spAutoFit/>
            </a:bodyPr>
            <a:lstStyle/>
            <a:p>
              <a:r>
                <a:rPr lang="en-US" sz="1600" b="1" dirty="0">
                  <a:solidFill>
                    <a:srgbClr val="F59912"/>
                  </a:solidFill>
                  <a:latin typeface="Arial" panose="020B0604020202020204" pitchFamily="34" charset="0"/>
                  <a:cs typeface="Arial" panose="020B0604020202020204" pitchFamily="34" charset="0"/>
                </a:rPr>
                <a:t>Continued Expansion</a:t>
              </a:r>
            </a:p>
          </p:txBody>
        </p:sp>
        <p:sp>
          <p:nvSpPr>
            <p:cNvPr id="42" name="TextBox 41">
              <a:extLst>
                <a:ext uri="{FF2B5EF4-FFF2-40B4-BE49-F238E27FC236}">
                  <a16:creationId xmlns:a16="http://schemas.microsoft.com/office/drawing/2014/main" id="{A2DF245D-C564-06EE-9C10-00E1D49FA0D4}"/>
                </a:ext>
              </a:extLst>
            </p:cNvPr>
            <p:cNvSpPr txBox="1"/>
            <p:nvPr/>
          </p:nvSpPr>
          <p:spPr>
            <a:xfrm>
              <a:off x="7945120" y="3862493"/>
              <a:ext cx="3911918" cy="738664"/>
            </a:xfrm>
            <a:prstGeom prst="rect">
              <a:avLst/>
            </a:prstGeom>
            <a:noFill/>
          </p:spPr>
          <p:txBody>
            <a:bodyPr wrap="square" rtlCol="0">
              <a:spAutoFit/>
            </a:bodyPr>
            <a:lstStyle/>
            <a:p>
              <a:r>
                <a:rPr lang="en-US" sz="1400" dirty="0">
                  <a:solidFill>
                    <a:srgbClr val="092C64"/>
                  </a:solidFill>
                  <a:latin typeface="Arial" panose="020B0604020202020204" pitchFamily="34" charset="0"/>
                  <a:cs typeface="Arial" panose="020B0604020202020204" pitchFamily="34" charset="0"/>
                </a:rPr>
                <a:t>Within a year, continued growth prompted the establishment of Electro Automation (NI) Limited. Based in Lisburn, Northern Ireland.</a:t>
              </a:r>
            </a:p>
          </p:txBody>
        </p:sp>
      </p:grpSp>
      <p:grpSp>
        <p:nvGrpSpPr>
          <p:cNvPr id="46" name="Group 45">
            <a:extLst>
              <a:ext uri="{FF2B5EF4-FFF2-40B4-BE49-F238E27FC236}">
                <a16:creationId xmlns:a16="http://schemas.microsoft.com/office/drawing/2014/main" id="{1CA821F6-2B26-A907-AD12-FFED7BD4C68D}"/>
              </a:ext>
            </a:extLst>
          </p:cNvPr>
          <p:cNvGrpSpPr/>
          <p:nvPr/>
        </p:nvGrpSpPr>
        <p:grpSpPr>
          <a:xfrm>
            <a:off x="7945120" y="4832402"/>
            <a:ext cx="3911918" cy="1172157"/>
            <a:chOff x="7945120" y="4832402"/>
            <a:chExt cx="3911918" cy="1172157"/>
          </a:xfrm>
        </p:grpSpPr>
        <p:sp>
          <p:nvSpPr>
            <p:cNvPr id="43" name="TextBox 42">
              <a:extLst>
                <a:ext uri="{FF2B5EF4-FFF2-40B4-BE49-F238E27FC236}">
                  <a16:creationId xmlns:a16="http://schemas.microsoft.com/office/drawing/2014/main" id="{5CDA77FD-2951-FFD3-4FDD-81CF2E172599}"/>
                </a:ext>
              </a:extLst>
            </p:cNvPr>
            <p:cNvSpPr txBox="1"/>
            <p:nvPr/>
          </p:nvSpPr>
          <p:spPr>
            <a:xfrm>
              <a:off x="7945120" y="4832402"/>
              <a:ext cx="1452642" cy="338554"/>
            </a:xfrm>
            <a:prstGeom prst="rect">
              <a:avLst/>
            </a:prstGeom>
            <a:noFill/>
          </p:spPr>
          <p:txBody>
            <a:bodyPr wrap="none" rtlCol="0">
              <a:spAutoFit/>
            </a:bodyPr>
            <a:lstStyle/>
            <a:p>
              <a:r>
                <a:rPr lang="en-US" sz="1600" b="1" dirty="0">
                  <a:solidFill>
                    <a:srgbClr val="F59912"/>
                  </a:solidFill>
                  <a:latin typeface="Arial" panose="020B0604020202020204" pitchFamily="34" charset="0"/>
                  <a:cs typeface="Arial" panose="020B0604020202020204" pitchFamily="34" charset="0"/>
                </a:rPr>
                <a:t>Multinational</a:t>
              </a:r>
            </a:p>
          </p:txBody>
        </p:sp>
        <p:sp>
          <p:nvSpPr>
            <p:cNvPr id="44" name="TextBox 43">
              <a:extLst>
                <a:ext uri="{FF2B5EF4-FFF2-40B4-BE49-F238E27FC236}">
                  <a16:creationId xmlns:a16="http://schemas.microsoft.com/office/drawing/2014/main" id="{D0B5DBFE-672D-343E-F8B0-3604355080D6}"/>
                </a:ext>
              </a:extLst>
            </p:cNvPr>
            <p:cNvSpPr txBox="1"/>
            <p:nvPr/>
          </p:nvSpPr>
          <p:spPr>
            <a:xfrm>
              <a:off x="7945120" y="5265895"/>
              <a:ext cx="3911918" cy="738664"/>
            </a:xfrm>
            <a:prstGeom prst="rect">
              <a:avLst/>
            </a:prstGeom>
            <a:noFill/>
          </p:spPr>
          <p:txBody>
            <a:bodyPr wrap="square" rtlCol="0">
              <a:spAutoFit/>
            </a:bodyPr>
            <a:lstStyle/>
            <a:p>
              <a:r>
                <a:rPr lang="en-US" sz="1400" dirty="0">
                  <a:solidFill>
                    <a:srgbClr val="092C64"/>
                  </a:solidFill>
                  <a:latin typeface="Arial" panose="020B0604020202020204" pitchFamily="34" charset="0"/>
                  <a:cs typeface="Arial" panose="020B0604020202020204" pitchFamily="34" charset="0"/>
                </a:rPr>
                <a:t>Electro then acquired a majority shareholding in Perimeter Security Group.  Now known as EA Group (UK) Limited.</a:t>
              </a:r>
            </a:p>
          </p:txBody>
        </p:sp>
      </p:grpSp>
      <p:pic>
        <p:nvPicPr>
          <p:cNvPr id="3" name="Picture 2" descr="A blue and orange logo&#10;&#10;Description automatically generated">
            <a:extLst>
              <a:ext uri="{FF2B5EF4-FFF2-40B4-BE49-F238E27FC236}">
                <a16:creationId xmlns:a16="http://schemas.microsoft.com/office/drawing/2014/main" id="{79D4FC6C-F409-9C50-314D-FC1788B9D0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3253" y="330604"/>
            <a:ext cx="2379578" cy="712198"/>
          </a:xfrm>
          <a:prstGeom prst="rect">
            <a:avLst/>
          </a:prstGeom>
        </p:spPr>
      </p:pic>
    </p:spTree>
    <p:extLst>
      <p:ext uri="{BB962C8B-B14F-4D97-AF65-F5344CB8AC3E}">
        <p14:creationId xmlns:p14="http://schemas.microsoft.com/office/powerpoint/2010/main" val="471929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0722868-385A-AB8D-D175-C4FDEA1DCEF6}"/>
              </a:ext>
            </a:extLst>
          </p:cNvPr>
          <p:cNvGrpSpPr/>
          <p:nvPr/>
        </p:nvGrpSpPr>
        <p:grpSpPr>
          <a:xfrm>
            <a:off x="-295565" y="-201246"/>
            <a:ext cx="12635347" cy="7156227"/>
            <a:chOff x="-1" y="0"/>
            <a:chExt cx="12339783" cy="6959024"/>
          </a:xfrm>
        </p:grpSpPr>
        <p:pic>
          <p:nvPicPr>
            <p:cNvPr id="7" name="Picture 6" descr="A close up of a machine&#10;&#10;Description automatically generated">
              <a:extLst>
                <a:ext uri="{FF2B5EF4-FFF2-40B4-BE49-F238E27FC236}">
                  <a16:creationId xmlns:a16="http://schemas.microsoft.com/office/drawing/2014/main" id="{352B6B03-D28A-EFB8-DC03-582447FA5B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8" name="Rectangle 7">
              <a:extLst>
                <a:ext uri="{FF2B5EF4-FFF2-40B4-BE49-F238E27FC236}">
                  <a16:creationId xmlns:a16="http://schemas.microsoft.com/office/drawing/2014/main" id="{BF48BCB3-96E2-EA65-8D6C-DA9AF73D634C}"/>
                </a:ext>
              </a:extLst>
            </p:cNvPr>
            <p:cNvSpPr/>
            <p:nvPr/>
          </p:nvSpPr>
          <p:spPr>
            <a:xfrm>
              <a:off x="147782" y="101025"/>
              <a:ext cx="12192000" cy="6857999"/>
            </a:xfrm>
            <a:prstGeom prst="rect">
              <a:avLst/>
            </a:prstGeom>
            <a:gradFill>
              <a:gsLst>
                <a:gs pos="0">
                  <a:schemeClr val="bg1">
                    <a:alpha val="45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a:extLst>
              <a:ext uri="{FF2B5EF4-FFF2-40B4-BE49-F238E27FC236}">
                <a16:creationId xmlns:a16="http://schemas.microsoft.com/office/drawing/2014/main" id="{0216F01F-2540-6C68-CF15-287DF3523037}"/>
              </a:ext>
            </a:extLst>
          </p:cNvPr>
          <p:cNvSpPr>
            <a:spLocks noGrp="1"/>
          </p:cNvSpPr>
          <p:nvPr>
            <p:ph type="title"/>
          </p:nvPr>
        </p:nvSpPr>
        <p:spPr>
          <a:xfrm>
            <a:off x="334963" y="333375"/>
            <a:ext cx="11522075" cy="935039"/>
          </a:xfrm>
        </p:spPr>
        <p:txBody>
          <a:bodyPr/>
          <a:lstStyle/>
          <a:p>
            <a:r>
              <a:rPr lang="en-US" b="1" dirty="0">
                <a:solidFill>
                  <a:srgbClr val="092C64"/>
                </a:solidFill>
                <a:latin typeface="Arial" panose="020B0604020202020204" pitchFamily="34" charset="0"/>
                <a:cs typeface="Arial" panose="020B0604020202020204" pitchFamily="34" charset="0"/>
              </a:rPr>
              <a:t>EDS</a:t>
            </a:r>
          </a:p>
        </p:txBody>
      </p:sp>
      <p:sp>
        <p:nvSpPr>
          <p:cNvPr id="5" name="Rectangle: Single Corner Snipped 4">
            <a:extLst>
              <a:ext uri="{FF2B5EF4-FFF2-40B4-BE49-F238E27FC236}">
                <a16:creationId xmlns:a16="http://schemas.microsoft.com/office/drawing/2014/main" id="{2DC5205E-A19D-ABB7-195E-E0C293AF13AC}"/>
              </a:ext>
            </a:extLst>
          </p:cNvPr>
          <p:cNvSpPr/>
          <p:nvPr/>
        </p:nvSpPr>
        <p:spPr>
          <a:xfrm>
            <a:off x="1020417" y="1769148"/>
            <a:ext cx="7685433" cy="4480559"/>
          </a:xfrm>
          <a:prstGeom prst="snip1Rect">
            <a:avLst>
              <a:gd name="adj" fmla="val 8018"/>
            </a:avLst>
          </a:prstGeom>
          <a:solidFill>
            <a:srgbClr val="092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F4CE949B-EF44-87A1-E522-B782D139D30D}"/>
              </a:ext>
            </a:extLst>
          </p:cNvPr>
          <p:cNvSpPr txBox="1"/>
          <p:nvPr/>
        </p:nvSpPr>
        <p:spPr>
          <a:xfrm>
            <a:off x="2750217" y="2256286"/>
            <a:ext cx="5307934" cy="3693319"/>
          </a:xfrm>
          <a:prstGeom prst="rect">
            <a:avLst/>
          </a:prstGeom>
          <a:noFill/>
        </p:spPr>
        <p:txBody>
          <a:bodyPr wrap="square">
            <a:spAutoFit/>
          </a:bodyPr>
          <a:lstStyle/>
          <a:p>
            <a:r>
              <a:rPr lang="en-GB" dirty="0">
                <a:solidFill>
                  <a:srgbClr val="FAFCFC"/>
                </a:solidFill>
                <a:latin typeface="roboto" panose="02000000000000000000" pitchFamily="2" charset="0"/>
                <a:ea typeface="roboto" panose="02000000000000000000" pitchFamily="2" charset="0"/>
                <a:cs typeface="roboto" panose="02000000000000000000" pitchFamily="2" charset="0"/>
              </a:rPr>
              <a:t>Since its foundation in 1992 through to the present day, </a:t>
            </a:r>
            <a:r>
              <a:rPr lang="en-GB" b="1" dirty="0">
                <a:solidFill>
                  <a:srgbClr val="FAFCFC"/>
                </a:solidFill>
                <a:latin typeface="roboto" panose="02000000000000000000" pitchFamily="2" charset="0"/>
                <a:ea typeface="roboto" panose="02000000000000000000" pitchFamily="2" charset="0"/>
                <a:cs typeface="roboto" panose="02000000000000000000" pitchFamily="2" charset="0"/>
                <a:hlinkClick r:id="rId3"/>
              </a:rPr>
              <a:t>EDS</a:t>
            </a:r>
            <a:r>
              <a:rPr lang="en-GB" dirty="0">
                <a:solidFill>
                  <a:srgbClr val="FAFCFC"/>
                </a:solidFill>
                <a:latin typeface="roboto" panose="02000000000000000000" pitchFamily="2" charset="0"/>
                <a:ea typeface="roboto" panose="02000000000000000000" pitchFamily="2" charset="0"/>
                <a:cs typeface="roboto" panose="02000000000000000000" pitchFamily="2" charset="0"/>
              </a:rPr>
              <a:t> skills, dedication and expertise, together with their core values have provided the building blocks that support growth into the future. EDS also have strong experience in supplying to countries outside of the UK. EDS employ highly skilled installation, service and support teams, giving total control over the entire supply chain. This enables EDS to offer a superior service guarantee, resulting in better quality, improved delivery and lead-times and unrivalled response, with 24-hour emergency service coverage</a:t>
            </a:r>
            <a:endParaRPr lang="en-IE" dirty="0">
              <a:solidFill>
                <a:srgbClr val="FAFCFC"/>
              </a:solidFill>
              <a:latin typeface="roboto" panose="02000000000000000000" pitchFamily="2" charset="0"/>
              <a:ea typeface="roboto" panose="02000000000000000000" pitchFamily="2" charset="0"/>
              <a:cs typeface="roboto" panose="02000000000000000000" pitchFamily="2" charset="0"/>
            </a:endParaRPr>
          </a:p>
        </p:txBody>
      </p:sp>
      <p:pic>
        <p:nvPicPr>
          <p:cNvPr id="45" name="Picture 44" descr="A blue text on a black background&#10;&#10;Description automatically generated">
            <a:extLst>
              <a:ext uri="{FF2B5EF4-FFF2-40B4-BE49-F238E27FC236}">
                <a16:creationId xmlns:a16="http://schemas.microsoft.com/office/drawing/2014/main" id="{90AF8CC6-477D-8203-638C-E135A432E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6865" y="130961"/>
            <a:ext cx="2149135" cy="1554867"/>
          </a:xfrm>
          <a:prstGeom prst="rect">
            <a:avLst/>
          </a:prstGeom>
        </p:spPr>
      </p:pic>
      <p:pic>
        <p:nvPicPr>
          <p:cNvPr id="49" name="Picture 48" descr="A person with his arms crossed&#10;&#10;Description automatically generated">
            <a:extLst>
              <a:ext uri="{FF2B5EF4-FFF2-40B4-BE49-F238E27FC236}">
                <a16:creationId xmlns:a16="http://schemas.microsoft.com/office/drawing/2014/main" id="{9982BD87-F191-0075-2ADC-8A59C8FCE6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0" y="-720205"/>
            <a:ext cx="5686937" cy="7578205"/>
          </a:xfrm>
          <a:prstGeom prst="rect">
            <a:avLst/>
          </a:prstGeom>
        </p:spPr>
      </p:pic>
      <p:pic>
        <p:nvPicPr>
          <p:cNvPr id="2" name="Picture 1" descr="A blue and orange logo&#10;&#10;Description automatically generated">
            <a:extLst>
              <a:ext uri="{FF2B5EF4-FFF2-40B4-BE49-F238E27FC236}">
                <a16:creationId xmlns:a16="http://schemas.microsoft.com/office/drawing/2014/main" id="{8599B671-8086-36D7-3A71-C22C780549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53253" y="330604"/>
            <a:ext cx="2379578" cy="712198"/>
          </a:xfrm>
          <a:prstGeom prst="rect">
            <a:avLst/>
          </a:prstGeom>
        </p:spPr>
      </p:pic>
      <p:grpSp>
        <p:nvGrpSpPr>
          <p:cNvPr id="13" name="Group 12">
            <a:extLst>
              <a:ext uri="{FF2B5EF4-FFF2-40B4-BE49-F238E27FC236}">
                <a16:creationId xmlns:a16="http://schemas.microsoft.com/office/drawing/2014/main" id="{E0E580E0-58F1-8C30-A92D-087BDDF7BE7A}"/>
              </a:ext>
            </a:extLst>
          </p:cNvPr>
          <p:cNvGrpSpPr/>
          <p:nvPr/>
        </p:nvGrpSpPr>
        <p:grpSpPr>
          <a:xfrm>
            <a:off x="8300785" y="2047161"/>
            <a:ext cx="2807682" cy="4202546"/>
            <a:chOff x="8300785" y="2047161"/>
            <a:chExt cx="2807682" cy="4202546"/>
          </a:xfrm>
        </p:grpSpPr>
        <p:pic>
          <p:nvPicPr>
            <p:cNvPr id="10" name="Picture 9" descr="A gated entrance to a building&#10;&#10;Description automatically generated">
              <a:extLst>
                <a:ext uri="{FF2B5EF4-FFF2-40B4-BE49-F238E27FC236}">
                  <a16:creationId xmlns:a16="http://schemas.microsoft.com/office/drawing/2014/main" id="{616AEE28-EC64-1146-6BE1-82BA2E9066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6770" y="4148434"/>
              <a:ext cx="2801697" cy="2101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A plant with purple flowers in front of a building&#10;&#10;Description automatically generated">
              <a:extLst>
                <a:ext uri="{FF2B5EF4-FFF2-40B4-BE49-F238E27FC236}">
                  <a16:creationId xmlns:a16="http://schemas.microsoft.com/office/drawing/2014/main" id="{0FFB474A-2EBE-58F1-2213-39F4339000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0785" y="2047161"/>
              <a:ext cx="2801697" cy="2101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2928496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9765F4E-9155-DC1F-11E2-4971EC214CA4}"/>
              </a:ext>
            </a:extLst>
          </p:cNvPr>
          <p:cNvGrpSpPr/>
          <p:nvPr/>
        </p:nvGrpSpPr>
        <p:grpSpPr>
          <a:xfrm>
            <a:off x="-295565" y="-201246"/>
            <a:ext cx="12635347" cy="7156227"/>
            <a:chOff x="-1" y="0"/>
            <a:chExt cx="12339783" cy="6959024"/>
          </a:xfrm>
        </p:grpSpPr>
        <p:pic>
          <p:nvPicPr>
            <p:cNvPr id="38" name="Picture 37" descr="A close up of a machine&#10;&#10;Description automatically generated">
              <a:extLst>
                <a:ext uri="{FF2B5EF4-FFF2-40B4-BE49-F238E27FC236}">
                  <a16:creationId xmlns:a16="http://schemas.microsoft.com/office/drawing/2014/main" id="{D7FA24C1-DACE-91A9-D94C-E11113A8B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1" name="Rectangle 40">
              <a:extLst>
                <a:ext uri="{FF2B5EF4-FFF2-40B4-BE49-F238E27FC236}">
                  <a16:creationId xmlns:a16="http://schemas.microsoft.com/office/drawing/2014/main" id="{1BE14437-9758-DE83-5401-037BBB3191CC}"/>
                </a:ext>
              </a:extLst>
            </p:cNvPr>
            <p:cNvSpPr/>
            <p:nvPr/>
          </p:nvSpPr>
          <p:spPr>
            <a:xfrm>
              <a:off x="147782" y="101025"/>
              <a:ext cx="12192000" cy="6857999"/>
            </a:xfrm>
            <a:prstGeom prst="rect">
              <a:avLst/>
            </a:prstGeom>
            <a:gradFill>
              <a:gsLst>
                <a:gs pos="0">
                  <a:schemeClr val="bg1">
                    <a:alpha val="45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60DD2804-F935-F2D1-0072-32FA42421961}"/>
              </a:ext>
            </a:extLst>
          </p:cNvPr>
          <p:cNvSpPr/>
          <p:nvPr/>
        </p:nvSpPr>
        <p:spPr>
          <a:xfrm>
            <a:off x="7324725" y="1339589"/>
            <a:ext cx="4867275" cy="5339676"/>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itle 1">
            <a:extLst>
              <a:ext uri="{FF2B5EF4-FFF2-40B4-BE49-F238E27FC236}">
                <a16:creationId xmlns:a16="http://schemas.microsoft.com/office/drawing/2014/main" id="{0216F01F-2540-6C68-CF15-287DF3523037}"/>
              </a:ext>
            </a:extLst>
          </p:cNvPr>
          <p:cNvSpPr>
            <a:spLocks noGrp="1"/>
          </p:cNvSpPr>
          <p:nvPr>
            <p:ph type="title"/>
          </p:nvPr>
        </p:nvSpPr>
        <p:spPr>
          <a:xfrm>
            <a:off x="334963" y="333375"/>
            <a:ext cx="11522075" cy="935039"/>
          </a:xfrm>
        </p:spPr>
        <p:txBody>
          <a:bodyPr/>
          <a:lstStyle/>
          <a:p>
            <a:r>
              <a:rPr lang="en-US" b="1" dirty="0">
                <a:solidFill>
                  <a:srgbClr val="092C64"/>
                </a:solidFill>
                <a:latin typeface="Arial" panose="020B0604020202020204" pitchFamily="34" charset="0"/>
                <a:cs typeface="Arial" panose="020B0604020202020204" pitchFamily="34" charset="0"/>
              </a:rPr>
              <a:t>NEAT Premium Aluminium Gates</a:t>
            </a:r>
          </a:p>
        </p:txBody>
      </p:sp>
      <p:sp>
        <p:nvSpPr>
          <p:cNvPr id="5" name="Rectangle: Single Corner Snipped 4">
            <a:extLst>
              <a:ext uri="{FF2B5EF4-FFF2-40B4-BE49-F238E27FC236}">
                <a16:creationId xmlns:a16="http://schemas.microsoft.com/office/drawing/2014/main" id="{2DC5205E-A19D-ABB7-195E-E0C293AF13AC}"/>
              </a:ext>
            </a:extLst>
          </p:cNvPr>
          <p:cNvSpPr/>
          <p:nvPr/>
        </p:nvSpPr>
        <p:spPr>
          <a:xfrm>
            <a:off x="930404" y="1769148"/>
            <a:ext cx="6120477" cy="4480559"/>
          </a:xfrm>
          <a:prstGeom prst="snip1Rect">
            <a:avLst>
              <a:gd name="adj" fmla="val 8018"/>
            </a:avLst>
          </a:prstGeom>
          <a:solidFill>
            <a:srgbClr val="092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TextBox 2">
            <a:extLst>
              <a:ext uri="{FF2B5EF4-FFF2-40B4-BE49-F238E27FC236}">
                <a16:creationId xmlns:a16="http://schemas.microsoft.com/office/drawing/2014/main" id="{A6D19570-32F1-CE80-26C0-9AE502F14E3A}"/>
              </a:ext>
            </a:extLst>
          </p:cNvPr>
          <p:cNvSpPr txBox="1"/>
          <p:nvPr/>
        </p:nvSpPr>
        <p:spPr>
          <a:xfrm>
            <a:off x="2290273" y="2646538"/>
            <a:ext cx="4855369" cy="2862322"/>
          </a:xfrm>
          <a:prstGeom prst="rect">
            <a:avLst/>
          </a:prstGeom>
          <a:noFill/>
        </p:spPr>
        <p:txBody>
          <a:bodyPr wrap="square">
            <a:spAutoFit/>
          </a:bodyPr>
          <a:lstStyle/>
          <a:p>
            <a:pPr algn="l"/>
            <a:r>
              <a:rPr lang="en-GB" sz="1800" b="0" i="0" u="none" strike="noStrike" baseline="0" dirty="0">
                <a:solidFill>
                  <a:schemeClr val="bg1"/>
                </a:solidFill>
                <a:latin typeface="Roboto" panose="02000000000000000000" pitchFamily="2" charset="0"/>
                <a:ea typeface="Roboto" panose="02000000000000000000" pitchFamily="2" charset="0"/>
                <a:cs typeface="Roboto" panose="02000000000000000000" pitchFamily="2" charset="0"/>
              </a:rPr>
              <a:t>Following years of research, hands on experience and reacting to growing demand, Electro created </a:t>
            </a:r>
            <a:r>
              <a:rPr lang="en-GB" sz="1800" b="1" i="0" u="none" strike="noStrike" baseline="0" dirty="0">
                <a:solidFill>
                  <a:srgbClr val="F59912"/>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NEAT Premium Aluminium Gates</a:t>
            </a:r>
            <a:r>
              <a:rPr lang="en-GB" sz="1800" b="0" i="0" u="none" strike="noStrike" baseline="0" dirty="0">
                <a:solidFill>
                  <a:schemeClr val="bg1"/>
                </a:solidFill>
                <a:latin typeface="Roboto" panose="02000000000000000000" pitchFamily="2" charset="0"/>
                <a:ea typeface="Roboto" panose="02000000000000000000" pitchFamily="2" charset="0"/>
                <a:cs typeface="Roboto" panose="02000000000000000000" pitchFamily="2" charset="0"/>
              </a:rPr>
              <a:t>, a new Dublin based manufacturing plant as a separate standalone company. NEAT has its own factory, staff and using the latest automated machinery manufactures a purpose designed range of exceptional aluminium gates and railings. All NEAT products are available to trade and retail.</a:t>
            </a:r>
            <a:endParaRPr lang="en-IE" sz="18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nvGrpSpPr>
          <p:cNvPr id="7" name="Group 6">
            <a:extLst>
              <a:ext uri="{FF2B5EF4-FFF2-40B4-BE49-F238E27FC236}">
                <a16:creationId xmlns:a16="http://schemas.microsoft.com/office/drawing/2014/main" id="{86CE24DD-3979-1339-7CC8-6CB687FD95D1}"/>
              </a:ext>
            </a:extLst>
          </p:cNvPr>
          <p:cNvGrpSpPr/>
          <p:nvPr/>
        </p:nvGrpSpPr>
        <p:grpSpPr>
          <a:xfrm>
            <a:off x="7652727" y="1803795"/>
            <a:ext cx="346076" cy="300038"/>
            <a:chOff x="8447088" y="2925764"/>
            <a:chExt cx="346076" cy="300038"/>
          </a:xfrm>
        </p:grpSpPr>
        <p:sp>
          <p:nvSpPr>
            <p:cNvPr id="8" name="Freeform 145">
              <a:extLst>
                <a:ext uri="{FF2B5EF4-FFF2-40B4-BE49-F238E27FC236}">
                  <a16:creationId xmlns:a16="http://schemas.microsoft.com/office/drawing/2014/main" id="{6AFA3A57-0159-E65A-88E0-2032B9FF6ED9}"/>
                </a:ext>
              </a:extLst>
            </p:cNvPr>
            <p:cNvSpPr>
              <a:spLocks/>
            </p:cNvSpPr>
            <p:nvPr/>
          </p:nvSpPr>
          <p:spPr bwMode="auto">
            <a:xfrm>
              <a:off x="8447088" y="3030539"/>
              <a:ext cx="76200" cy="134938"/>
            </a:xfrm>
            <a:custGeom>
              <a:avLst/>
              <a:gdLst>
                <a:gd name="T0" fmla="*/ 0 w 20"/>
                <a:gd name="T1" fmla="*/ 0 h 36"/>
                <a:gd name="T2" fmla="*/ 0 w 20"/>
                <a:gd name="T3" fmla="*/ 12 h 36"/>
                <a:gd name="T4" fmla="*/ 4 w 20"/>
                <a:gd name="T5" fmla="*/ 18 h 36"/>
                <a:gd name="T6" fmla="*/ 4 w 20"/>
                <a:gd name="T7" fmla="*/ 36 h 36"/>
                <a:gd name="T8" fmla="*/ 16 w 20"/>
                <a:gd name="T9" fmla="*/ 36 h 36"/>
                <a:gd name="T10" fmla="*/ 16 w 20"/>
                <a:gd name="T11" fmla="*/ 18 h 36"/>
                <a:gd name="T12" fmla="*/ 20 w 20"/>
                <a:gd name="T13" fmla="*/ 12 h 36"/>
                <a:gd name="T14" fmla="*/ 20 w 20"/>
                <a:gd name="T15" fmla="*/ 0 h 36"/>
                <a:gd name="T16" fmla="*/ 0 w 20"/>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6">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9" name="Freeform 146">
              <a:extLst>
                <a:ext uri="{FF2B5EF4-FFF2-40B4-BE49-F238E27FC236}">
                  <a16:creationId xmlns:a16="http://schemas.microsoft.com/office/drawing/2014/main" id="{4F1327DE-98EC-8FC0-F20A-CCC7AE653233}"/>
                </a:ext>
              </a:extLst>
            </p:cNvPr>
            <p:cNvSpPr>
              <a:spLocks/>
            </p:cNvSpPr>
            <p:nvPr/>
          </p:nvSpPr>
          <p:spPr bwMode="auto">
            <a:xfrm>
              <a:off x="8718551" y="3030539"/>
              <a:ext cx="74613" cy="134938"/>
            </a:xfrm>
            <a:custGeom>
              <a:avLst/>
              <a:gdLst>
                <a:gd name="T0" fmla="*/ 0 w 20"/>
                <a:gd name="T1" fmla="*/ 0 h 36"/>
                <a:gd name="T2" fmla="*/ 0 w 20"/>
                <a:gd name="T3" fmla="*/ 12 h 36"/>
                <a:gd name="T4" fmla="*/ 4 w 20"/>
                <a:gd name="T5" fmla="*/ 18 h 36"/>
                <a:gd name="T6" fmla="*/ 4 w 20"/>
                <a:gd name="T7" fmla="*/ 36 h 36"/>
                <a:gd name="T8" fmla="*/ 16 w 20"/>
                <a:gd name="T9" fmla="*/ 36 h 36"/>
                <a:gd name="T10" fmla="*/ 16 w 20"/>
                <a:gd name="T11" fmla="*/ 18 h 36"/>
                <a:gd name="T12" fmla="*/ 20 w 20"/>
                <a:gd name="T13" fmla="*/ 12 h 36"/>
                <a:gd name="T14" fmla="*/ 20 w 20"/>
                <a:gd name="T15" fmla="*/ 0 h 36"/>
                <a:gd name="T16" fmla="*/ 0 w 20"/>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6">
                  <a:moveTo>
                    <a:pt x="0" y="0"/>
                  </a:moveTo>
                  <a:cubicBezTo>
                    <a:pt x="0" y="12"/>
                    <a:pt x="0" y="12"/>
                    <a:pt x="0" y="12"/>
                  </a:cubicBezTo>
                  <a:cubicBezTo>
                    <a:pt x="0" y="15"/>
                    <a:pt x="1" y="18"/>
                    <a:pt x="4" y="18"/>
                  </a:cubicBezTo>
                  <a:cubicBezTo>
                    <a:pt x="4" y="36"/>
                    <a:pt x="4" y="36"/>
                    <a:pt x="4" y="36"/>
                  </a:cubicBezTo>
                  <a:cubicBezTo>
                    <a:pt x="16" y="36"/>
                    <a:pt x="16" y="36"/>
                    <a:pt x="16" y="36"/>
                  </a:cubicBezTo>
                  <a:cubicBezTo>
                    <a:pt x="16" y="18"/>
                    <a:pt x="16" y="18"/>
                    <a:pt x="16" y="18"/>
                  </a:cubicBezTo>
                  <a:cubicBezTo>
                    <a:pt x="19" y="18"/>
                    <a:pt x="20" y="15"/>
                    <a:pt x="20" y="12"/>
                  </a:cubicBezTo>
                  <a:cubicBezTo>
                    <a:pt x="20" y="0"/>
                    <a:pt x="20" y="0"/>
                    <a:pt x="20" y="0"/>
                  </a:cubicBezTo>
                  <a:lnTo>
                    <a:pt x="0" y="0"/>
                  </a:lnTo>
                  <a:close/>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 name="Freeform 147">
              <a:extLst>
                <a:ext uri="{FF2B5EF4-FFF2-40B4-BE49-F238E27FC236}">
                  <a16:creationId xmlns:a16="http://schemas.microsoft.com/office/drawing/2014/main" id="{4DDCEB2D-9FA9-6ABF-9F3E-9855C0F63BDB}"/>
                </a:ext>
              </a:extLst>
            </p:cNvPr>
            <p:cNvSpPr>
              <a:spLocks/>
            </p:cNvSpPr>
            <p:nvPr/>
          </p:nvSpPr>
          <p:spPr bwMode="auto">
            <a:xfrm>
              <a:off x="8567738" y="3030539"/>
              <a:ext cx="104775" cy="195263"/>
            </a:xfrm>
            <a:custGeom>
              <a:avLst/>
              <a:gdLst>
                <a:gd name="T0" fmla="*/ 0 w 28"/>
                <a:gd name="T1" fmla="*/ 0 h 52"/>
                <a:gd name="T2" fmla="*/ 28 w 28"/>
                <a:gd name="T3" fmla="*/ 0 h 52"/>
                <a:gd name="T4" fmla="*/ 28 w 28"/>
                <a:gd name="T5" fmla="*/ 20 h 52"/>
                <a:gd name="T6" fmla="*/ 20 w 28"/>
                <a:gd name="T7" fmla="*/ 28 h 52"/>
                <a:gd name="T8" fmla="*/ 20 w 28"/>
                <a:gd name="T9" fmla="*/ 52 h 52"/>
                <a:gd name="T10" fmla="*/ 8 w 28"/>
                <a:gd name="T11" fmla="*/ 52 h 52"/>
                <a:gd name="T12" fmla="*/ 8 w 28"/>
                <a:gd name="T13" fmla="*/ 28 h 52"/>
                <a:gd name="T14" fmla="*/ 0 w 28"/>
                <a:gd name="T15" fmla="*/ 20 h 52"/>
                <a:gd name="T16" fmla="*/ 0 w 28"/>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2">
                  <a:moveTo>
                    <a:pt x="0" y="0"/>
                  </a:moveTo>
                  <a:cubicBezTo>
                    <a:pt x="28" y="0"/>
                    <a:pt x="28" y="0"/>
                    <a:pt x="28" y="0"/>
                  </a:cubicBezTo>
                  <a:cubicBezTo>
                    <a:pt x="28" y="20"/>
                    <a:pt x="28" y="20"/>
                    <a:pt x="28" y="20"/>
                  </a:cubicBezTo>
                  <a:cubicBezTo>
                    <a:pt x="28" y="24"/>
                    <a:pt x="24" y="28"/>
                    <a:pt x="20" y="28"/>
                  </a:cubicBezTo>
                  <a:cubicBezTo>
                    <a:pt x="20" y="52"/>
                    <a:pt x="20" y="52"/>
                    <a:pt x="20" y="52"/>
                  </a:cubicBezTo>
                  <a:cubicBezTo>
                    <a:pt x="8" y="52"/>
                    <a:pt x="8" y="52"/>
                    <a:pt x="8" y="52"/>
                  </a:cubicBezTo>
                  <a:cubicBezTo>
                    <a:pt x="8" y="28"/>
                    <a:pt x="8" y="28"/>
                    <a:pt x="8" y="28"/>
                  </a:cubicBezTo>
                  <a:cubicBezTo>
                    <a:pt x="4" y="28"/>
                    <a:pt x="0" y="24"/>
                    <a:pt x="0" y="20"/>
                  </a:cubicBezTo>
                  <a:lnTo>
                    <a:pt x="0" y="0"/>
                  </a:lnTo>
                  <a:close/>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1" name="Freeform 148">
              <a:extLst>
                <a:ext uri="{FF2B5EF4-FFF2-40B4-BE49-F238E27FC236}">
                  <a16:creationId xmlns:a16="http://schemas.microsoft.com/office/drawing/2014/main" id="{33BECB78-A068-C609-8737-5CE235B8C12A}"/>
                </a:ext>
              </a:extLst>
            </p:cNvPr>
            <p:cNvSpPr>
              <a:spLocks/>
            </p:cNvSpPr>
            <p:nvPr/>
          </p:nvSpPr>
          <p:spPr bwMode="auto">
            <a:xfrm>
              <a:off x="8462963" y="2955926"/>
              <a:ext cx="44450" cy="44450"/>
            </a:xfrm>
            <a:custGeom>
              <a:avLst/>
              <a:gdLst>
                <a:gd name="T0" fmla="*/ 12 w 12"/>
                <a:gd name="T1" fmla="*/ 6 h 12"/>
                <a:gd name="T2" fmla="*/ 6 w 12"/>
                <a:gd name="T3" fmla="*/ 12 h 12"/>
                <a:gd name="T4" fmla="*/ 6 w 12"/>
                <a:gd name="T5" fmla="*/ 12 h 12"/>
                <a:gd name="T6" fmla="*/ 0 w 12"/>
                <a:gd name="T7" fmla="*/ 6 h 12"/>
                <a:gd name="T8" fmla="*/ 0 w 12"/>
                <a:gd name="T9" fmla="*/ 6 h 12"/>
                <a:gd name="T10" fmla="*/ 6 w 12"/>
                <a:gd name="T11" fmla="*/ 0 h 12"/>
                <a:gd name="T12" fmla="*/ 6 w 12"/>
                <a:gd name="T13" fmla="*/ 0 h 12"/>
                <a:gd name="T14" fmla="*/ 12 w 12"/>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2" name="Freeform 149">
              <a:extLst>
                <a:ext uri="{FF2B5EF4-FFF2-40B4-BE49-F238E27FC236}">
                  <a16:creationId xmlns:a16="http://schemas.microsoft.com/office/drawing/2014/main" id="{69482BB7-4694-6ECD-2F04-DB664C8CFE2E}"/>
                </a:ext>
              </a:extLst>
            </p:cNvPr>
            <p:cNvSpPr>
              <a:spLocks/>
            </p:cNvSpPr>
            <p:nvPr/>
          </p:nvSpPr>
          <p:spPr bwMode="auto">
            <a:xfrm>
              <a:off x="8732838" y="2955926"/>
              <a:ext cx="46038" cy="44450"/>
            </a:xfrm>
            <a:custGeom>
              <a:avLst/>
              <a:gdLst>
                <a:gd name="T0" fmla="*/ 12 w 12"/>
                <a:gd name="T1" fmla="*/ 6 h 12"/>
                <a:gd name="T2" fmla="*/ 6 w 12"/>
                <a:gd name="T3" fmla="*/ 12 h 12"/>
                <a:gd name="T4" fmla="*/ 6 w 12"/>
                <a:gd name="T5" fmla="*/ 12 h 12"/>
                <a:gd name="T6" fmla="*/ 0 w 12"/>
                <a:gd name="T7" fmla="*/ 6 h 12"/>
                <a:gd name="T8" fmla="*/ 0 w 12"/>
                <a:gd name="T9" fmla="*/ 6 h 12"/>
                <a:gd name="T10" fmla="*/ 6 w 12"/>
                <a:gd name="T11" fmla="*/ 0 h 12"/>
                <a:gd name="T12" fmla="*/ 6 w 12"/>
                <a:gd name="T13" fmla="*/ 0 h 12"/>
                <a:gd name="T14" fmla="*/ 12 w 12"/>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12" y="6"/>
                  </a:moveTo>
                  <a:cubicBezTo>
                    <a:pt x="12" y="9"/>
                    <a:pt x="9" y="12"/>
                    <a:pt x="6" y="12"/>
                  </a:cubicBezTo>
                  <a:cubicBezTo>
                    <a:pt x="6" y="12"/>
                    <a:pt x="6" y="12"/>
                    <a:pt x="6" y="12"/>
                  </a:cubicBezTo>
                  <a:cubicBezTo>
                    <a:pt x="3" y="12"/>
                    <a:pt x="0" y="9"/>
                    <a:pt x="0" y="6"/>
                  </a:cubicBezTo>
                  <a:cubicBezTo>
                    <a:pt x="0" y="6"/>
                    <a:pt x="0" y="6"/>
                    <a:pt x="0" y="6"/>
                  </a:cubicBezTo>
                  <a:cubicBezTo>
                    <a:pt x="0" y="3"/>
                    <a:pt x="3" y="0"/>
                    <a:pt x="6" y="0"/>
                  </a:cubicBezTo>
                  <a:cubicBezTo>
                    <a:pt x="6" y="0"/>
                    <a:pt x="6" y="0"/>
                    <a:pt x="6" y="0"/>
                  </a:cubicBezTo>
                  <a:cubicBezTo>
                    <a:pt x="9" y="0"/>
                    <a:pt x="12" y="3"/>
                    <a:pt x="12" y="6"/>
                  </a:cubicBezTo>
                  <a:close/>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3" name="Freeform 150">
              <a:extLst>
                <a:ext uri="{FF2B5EF4-FFF2-40B4-BE49-F238E27FC236}">
                  <a16:creationId xmlns:a16="http://schemas.microsoft.com/office/drawing/2014/main" id="{726F1B5A-FDE1-8CF2-FEF3-9620E9FCF9D1}"/>
                </a:ext>
              </a:extLst>
            </p:cNvPr>
            <p:cNvSpPr>
              <a:spLocks/>
            </p:cNvSpPr>
            <p:nvPr/>
          </p:nvSpPr>
          <p:spPr bwMode="auto">
            <a:xfrm>
              <a:off x="8583613" y="2925764"/>
              <a:ext cx="74613" cy="74613"/>
            </a:xfrm>
            <a:custGeom>
              <a:avLst/>
              <a:gdLst>
                <a:gd name="T0" fmla="*/ 20 w 20"/>
                <a:gd name="T1" fmla="*/ 10 h 20"/>
                <a:gd name="T2" fmla="*/ 10 w 20"/>
                <a:gd name="T3" fmla="*/ 20 h 20"/>
                <a:gd name="T4" fmla="*/ 10 w 20"/>
                <a:gd name="T5" fmla="*/ 20 h 20"/>
                <a:gd name="T6" fmla="*/ 0 w 20"/>
                <a:gd name="T7" fmla="*/ 10 h 20"/>
                <a:gd name="T8" fmla="*/ 0 w 20"/>
                <a:gd name="T9" fmla="*/ 10 h 20"/>
                <a:gd name="T10" fmla="*/ 10 w 20"/>
                <a:gd name="T11" fmla="*/ 0 h 20"/>
                <a:gd name="T12" fmla="*/ 10 w 20"/>
                <a:gd name="T13" fmla="*/ 0 h 20"/>
                <a:gd name="T14" fmla="*/ 20 w 20"/>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0">
                  <a:moveTo>
                    <a:pt x="20" y="10"/>
                  </a:moveTo>
                  <a:cubicBezTo>
                    <a:pt x="20" y="16"/>
                    <a:pt x="16" y="20"/>
                    <a:pt x="10" y="20"/>
                  </a:cubicBezTo>
                  <a:cubicBezTo>
                    <a:pt x="10" y="20"/>
                    <a:pt x="10" y="20"/>
                    <a:pt x="10" y="20"/>
                  </a:cubicBezTo>
                  <a:cubicBezTo>
                    <a:pt x="4" y="20"/>
                    <a:pt x="0" y="16"/>
                    <a:pt x="0" y="10"/>
                  </a:cubicBezTo>
                  <a:cubicBezTo>
                    <a:pt x="0" y="10"/>
                    <a:pt x="0" y="10"/>
                    <a:pt x="0" y="10"/>
                  </a:cubicBezTo>
                  <a:cubicBezTo>
                    <a:pt x="0" y="4"/>
                    <a:pt x="4" y="0"/>
                    <a:pt x="10" y="0"/>
                  </a:cubicBezTo>
                  <a:cubicBezTo>
                    <a:pt x="10" y="0"/>
                    <a:pt x="10" y="0"/>
                    <a:pt x="10" y="0"/>
                  </a:cubicBezTo>
                  <a:cubicBezTo>
                    <a:pt x="16" y="0"/>
                    <a:pt x="20" y="4"/>
                    <a:pt x="20" y="10"/>
                  </a:cubicBezTo>
                  <a:close/>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14" name="Group 13">
            <a:extLst>
              <a:ext uri="{FF2B5EF4-FFF2-40B4-BE49-F238E27FC236}">
                <a16:creationId xmlns:a16="http://schemas.microsoft.com/office/drawing/2014/main" id="{761F2AA0-F148-323A-50D4-68263B450F6D}"/>
              </a:ext>
            </a:extLst>
          </p:cNvPr>
          <p:cNvGrpSpPr/>
          <p:nvPr/>
        </p:nvGrpSpPr>
        <p:grpSpPr>
          <a:xfrm>
            <a:off x="7652727" y="4807940"/>
            <a:ext cx="338137" cy="346075"/>
            <a:chOff x="7734301" y="3617914"/>
            <a:chExt cx="338137" cy="346075"/>
          </a:xfrm>
        </p:grpSpPr>
        <p:sp>
          <p:nvSpPr>
            <p:cNvPr id="15" name="Oval 179">
              <a:extLst>
                <a:ext uri="{FF2B5EF4-FFF2-40B4-BE49-F238E27FC236}">
                  <a16:creationId xmlns:a16="http://schemas.microsoft.com/office/drawing/2014/main" id="{3AB676BF-0686-6C94-0C9A-E9509C9AA92B}"/>
                </a:ext>
              </a:extLst>
            </p:cNvPr>
            <p:cNvSpPr>
              <a:spLocks noChangeArrowheads="1"/>
            </p:cNvSpPr>
            <p:nvPr/>
          </p:nvSpPr>
          <p:spPr bwMode="auto">
            <a:xfrm>
              <a:off x="7764463" y="3617914"/>
              <a:ext cx="104775" cy="104775"/>
            </a:xfrm>
            <a:prstGeom prst="ellipse">
              <a:avLst/>
            </a:pr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6" name="Freeform 180">
              <a:extLst>
                <a:ext uri="{FF2B5EF4-FFF2-40B4-BE49-F238E27FC236}">
                  <a16:creationId xmlns:a16="http://schemas.microsoft.com/office/drawing/2014/main" id="{DEBE7A57-186A-E169-FEC7-57585C3101AA}"/>
                </a:ext>
              </a:extLst>
            </p:cNvPr>
            <p:cNvSpPr>
              <a:spLocks/>
            </p:cNvSpPr>
            <p:nvPr/>
          </p:nvSpPr>
          <p:spPr bwMode="auto">
            <a:xfrm>
              <a:off x="7734301" y="3752851"/>
              <a:ext cx="165100" cy="211138"/>
            </a:xfrm>
            <a:custGeom>
              <a:avLst/>
              <a:gdLst>
                <a:gd name="T0" fmla="*/ 44 w 44"/>
                <a:gd name="T1" fmla="*/ 0 h 56"/>
                <a:gd name="T2" fmla="*/ 0 w 44"/>
                <a:gd name="T3" fmla="*/ 0 h 56"/>
                <a:gd name="T4" fmla="*/ 14 w 44"/>
                <a:gd name="T5" fmla="*/ 30 h 56"/>
                <a:gd name="T6" fmla="*/ 14 w 44"/>
                <a:gd name="T7" fmla="*/ 56 h 56"/>
                <a:gd name="T8" fmla="*/ 30 w 44"/>
                <a:gd name="T9" fmla="*/ 56 h 56"/>
                <a:gd name="T10" fmla="*/ 30 w 44"/>
                <a:gd name="T11" fmla="*/ 30 h 56"/>
                <a:gd name="T12" fmla="*/ 44 w 44"/>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4" h="56">
                  <a:moveTo>
                    <a:pt x="44" y="0"/>
                  </a:moveTo>
                  <a:cubicBezTo>
                    <a:pt x="0" y="0"/>
                    <a:pt x="0" y="0"/>
                    <a:pt x="0" y="0"/>
                  </a:cubicBezTo>
                  <a:cubicBezTo>
                    <a:pt x="0" y="16"/>
                    <a:pt x="7" y="26"/>
                    <a:pt x="14" y="30"/>
                  </a:cubicBezTo>
                  <a:cubicBezTo>
                    <a:pt x="14" y="56"/>
                    <a:pt x="14" y="56"/>
                    <a:pt x="14" y="56"/>
                  </a:cubicBezTo>
                  <a:cubicBezTo>
                    <a:pt x="30" y="56"/>
                    <a:pt x="30" y="56"/>
                    <a:pt x="30" y="56"/>
                  </a:cubicBezTo>
                  <a:cubicBezTo>
                    <a:pt x="30" y="30"/>
                    <a:pt x="30" y="30"/>
                    <a:pt x="30" y="30"/>
                  </a:cubicBezTo>
                  <a:cubicBezTo>
                    <a:pt x="38" y="26"/>
                    <a:pt x="44" y="16"/>
                    <a:pt x="44" y="0"/>
                  </a:cubicBezTo>
                  <a:close/>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 name="Freeform 181">
              <a:extLst>
                <a:ext uri="{FF2B5EF4-FFF2-40B4-BE49-F238E27FC236}">
                  <a16:creationId xmlns:a16="http://schemas.microsoft.com/office/drawing/2014/main" id="{869B4586-16E9-70EE-7FA4-D213B1D23582}"/>
                </a:ext>
              </a:extLst>
            </p:cNvPr>
            <p:cNvSpPr>
              <a:spLocks/>
            </p:cNvSpPr>
            <p:nvPr/>
          </p:nvSpPr>
          <p:spPr bwMode="auto">
            <a:xfrm>
              <a:off x="7800976" y="3752851"/>
              <a:ext cx="30163" cy="104775"/>
            </a:xfrm>
            <a:custGeom>
              <a:avLst/>
              <a:gdLst>
                <a:gd name="T0" fmla="*/ 15 w 19"/>
                <a:gd name="T1" fmla="*/ 0 h 66"/>
                <a:gd name="T2" fmla="*/ 5 w 19"/>
                <a:gd name="T3" fmla="*/ 0 h 66"/>
                <a:gd name="T4" fmla="*/ 0 w 19"/>
                <a:gd name="T5" fmla="*/ 57 h 66"/>
                <a:gd name="T6" fmla="*/ 10 w 19"/>
                <a:gd name="T7" fmla="*/ 66 h 66"/>
                <a:gd name="T8" fmla="*/ 19 w 19"/>
                <a:gd name="T9" fmla="*/ 57 h 66"/>
                <a:gd name="T10" fmla="*/ 15 w 19"/>
                <a:gd name="T11" fmla="*/ 0 h 66"/>
                <a:gd name="T12" fmla="*/ 15 w 19"/>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19" h="66">
                  <a:moveTo>
                    <a:pt x="15" y="0"/>
                  </a:moveTo>
                  <a:lnTo>
                    <a:pt x="5" y="0"/>
                  </a:lnTo>
                  <a:lnTo>
                    <a:pt x="0" y="57"/>
                  </a:lnTo>
                  <a:lnTo>
                    <a:pt x="10" y="66"/>
                  </a:lnTo>
                  <a:lnTo>
                    <a:pt x="19" y="57"/>
                  </a:lnTo>
                  <a:lnTo>
                    <a:pt x="15" y="0"/>
                  </a:lnTo>
                  <a:lnTo>
                    <a:pt x="15" y="0"/>
                  </a:lnTo>
                  <a:close/>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 name="Freeform 182">
              <a:extLst>
                <a:ext uri="{FF2B5EF4-FFF2-40B4-BE49-F238E27FC236}">
                  <a16:creationId xmlns:a16="http://schemas.microsoft.com/office/drawing/2014/main" id="{E4F90BEF-FE81-086F-6D1C-43A6A3D5EA69}"/>
                </a:ext>
              </a:extLst>
            </p:cNvPr>
            <p:cNvSpPr>
              <a:spLocks/>
            </p:cNvSpPr>
            <p:nvPr/>
          </p:nvSpPr>
          <p:spPr bwMode="auto">
            <a:xfrm>
              <a:off x="7913688" y="3632201"/>
              <a:ext cx="158750" cy="211138"/>
            </a:xfrm>
            <a:custGeom>
              <a:avLst/>
              <a:gdLst>
                <a:gd name="T0" fmla="*/ 10 w 100"/>
                <a:gd name="T1" fmla="*/ 133 h 133"/>
                <a:gd name="T2" fmla="*/ 100 w 100"/>
                <a:gd name="T3" fmla="*/ 133 h 133"/>
                <a:gd name="T4" fmla="*/ 100 w 100"/>
                <a:gd name="T5" fmla="*/ 0 h 133"/>
                <a:gd name="T6" fmla="*/ 0 w 100"/>
                <a:gd name="T7" fmla="*/ 0 h 133"/>
              </a:gdLst>
              <a:ahLst/>
              <a:cxnLst>
                <a:cxn ang="0">
                  <a:pos x="T0" y="T1"/>
                </a:cxn>
                <a:cxn ang="0">
                  <a:pos x="T2" y="T3"/>
                </a:cxn>
                <a:cxn ang="0">
                  <a:pos x="T4" y="T5"/>
                </a:cxn>
                <a:cxn ang="0">
                  <a:pos x="T6" y="T7"/>
                </a:cxn>
              </a:cxnLst>
              <a:rect l="0" t="0" r="r" b="b"/>
              <a:pathLst>
                <a:path w="100" h="133">
                  <a:moveTo>
                    <a:pt x="10" y="133"/>
                  </a:moveTo>
                  <a:lnTo>
                    <a:pt x="100" y="133"/>
                  </a:lnTo>
                  <a:lnTo>
                    <a:pt x="100" y="0"/>
                  </a:lnTo>
                  <a:lnTo>
                    <a:pt x="0" y="0"/>
                  </a:lnTo>
                </a:path>
              </a:pathLst>
            </a:custGeom>
            <a:noFill/>
            <a:ln w="15875" cap="rnd">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 name="Freeform 183">
              <a:extLst>
                <a:ext uri="{FF2B5EF4-FFF2-40B4-BE49-F238E27FC236}">
                  <a16:creationId xmlns:a16="http://schemas.microsoft.com/office/drawing/2014/main" id="{2E7E0B3F-8F7B-6782-2111-13C988233673}"/>
                </a:ext>
              </a:extLst>
            </p:cNvPr>
            <p:cNvSpPr>
              <a:spLocks/>
            </p:cNvSpPr>
            <p:nvPr/>
          </p:nvSpPr>
          <p:spPr bwMode="auto">
            <a:xfrm>
              <a:off x="7937501" y="3670301"/>
              <a:ext cx="93663" cy="120650"/>
            </a:xfrm>
            <a:custGeom>
              <a:avLst/>
              <a:gdLst>
                <a:gd name="T0" fmla="*/ 0 w 59"/>
                <a:gd name="T1" fmla="*/ 76 h 76"/>
                <a:gd name="T2" fmla="*/ 16 w 59"/>
                <a:gd name="T3" fmla="*/ 28 h 76"/>
                <a:gd name="T4" fmla="*/ 44 w 59"/>
                <a:gd name="T5" fmla="*/ 42 h 76"/>
                <a:gd name="T6" fmla="*/ 59 w 59"/>
                <a:gd name="T7" fmla="*/ 0 h 76"/>
              </a:gdLst>
              <a:ahLst/>
              <a:cxnLst>
                <a:cxn ang="0">
                  <a:pos x="T0" y="T1"/>
                </a:cxn>
                <a:cxn ang="0">
                  <a:pos x="T2" y="T3"/>
                </a:cxn>
                <a:cxn ang="0">
                  <a:pos x="T4" y="T5"/>
                </a:cxn>
                <a:cxn ang="0">
                  <a:pos x="T6" y="T7"/>
                </a:cxn>
              </a:cxnLst>
              <a:rect l="0" t="0" r="r" b="b"/>
              <a:pathLst>
                <a:path w="59" h="76">
                  <a:moveTo>
                    <a:pt x="0" y="76"/>
                  </a:moveTo>
                  <a:lnTo>
                    <a:pt x="16" y="28"/>
                  </a:lnTo>
                  <a:lnTo>
                    <a:pt x="44" y="42"/>
                  </a:lnTo>
                  <a:lnTo>
                    <a:pt x="59" y="0"/>
                  </a:lnTo>
                </a:path>
              </a:pathLst>
            </a:custGeom>
            <a:noFill/>
            <a:ln w="15875" cap="rnd">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20" name="Group 19">
            <a:extLst>
              <a:ext uri="{FF2B5EF4-FFF2-40B4-BE49-F238E27FC236}">
                <a16:creationId xmlns:a16="http://schemas.microsoft.com/office/drawing/2014/main" id="{45A19BBD-9012-18CE-1C3A-22119B4B3C39}"/>
              </a:ext>
            </a:extLst>
          </p:cNvPr>
          <p:cNvGrpSpPr/>
          <p:nvPr/>
        </p:nvGrpSpPr>
        <p:grpSpPr>
          <a:xfrm>
            <a:off x="7652727" y="3282849"/>
            <a:ext cx="338138" cy="346076"/>
            <a:chOff x="8455025" y="3617913"/>
            <a:chExt cx="338138" cy="346076"/>
          </a:xfrm>
        </p:grpSpPr>
        <p:sp>
          <p:nvSpPr>
            <p:cNvPr id="21" name="Oval 294">
              <a:extLst>
                <a:ext uri="{FF2B5EF4-FFF2-40B4-BE49-F238E27FC236}">
                  <a16:creationId xmlns:a16="http://schemas.microsoft.com/office/drawing/2014/main" id="{A3C1D71C-EDE5-E36F-9980-599AAC42F87E}"/>
                </a:ext>
              </a:extLst>
            </p:cNvPr>
            <p:cNvSpPr>
              <a:spLocks noChangeArrowheads="1"/>
            </p:cNvSpPr>
            <p:nvPr/>
          </p:nvSpPr>
          <p:spPr bwMode="auto">
            <a:xfrm>
              <a:off x="8485188" y="3617913"/>
              <a:ext cx="104775" cy="104775"/>
            </a:xfrm>
            <a:prstGeom prst="ellipse">
              <a:avLst/>
            </a:pr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2" name="Freeform 295">
              <a:extLst>
                <a:ext uri="{FF2B5EF4-FFF2-40B4-BE49-F238E27FC236}">
                  <a16:creationId xmlns:a16="http://schemas.microsoft.com/office/drawing/2014/main" id="{16182371-57FC-E586-8AC8-350C0B37B696}"/>
                </a:ext>
              </a:extLst>
            </p:cNvPr>
            <p:cNvSpPr>
              <a:spLocks/>
            </p:cNvSpPr>
            <p:nvPr/>
          </p:nvSpPr>
          <p:spPr bwMode="auto">
            <a:xfrm>
              <a:off x="8455025" y="3752851"/>
              <a:ext cx="165100" cy="211138"/>
            </a:xfrm>
            <a:custGeom>
              <a:avLst/>
              <a:gdLst>
                <a:gd name="T0" fmla="*/ 44 w 44"/>
                <a:gd name="T1" fmla="*/ 0 h 56"/>
                <a:gd name="T2" fmla="*/ 0 w 44"/>
                <a:gd name="T3" fmla="*/ 0 h 56"/>
                <a:gd name="T4" fmla="*/ 14 w 44"/>
                <a:gd name="T5" fmla="*/ 30 h 56"/>
                <a:gd name="T6" fmla="*/ 14 w 44"/>
                <a:gd name="T7" fmla="*/ 56 h 56"/>
                <a:gd name="T8" fmla="*/ 30 w 44"/>
                <a:gd name="T9" fmla="*/ 56 h 56"/>
                <a:gd name="T10" fmla="*/ 30 w 44"/>
                <a:gd name="T11" fmla="*/ 30 h 56"/>
                <a:gd name="T12" fmla="*/ 44 w 44"/>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4" h="56">
                  <a:moveTo>
                    <a:pt x="44" y="0"/>
                  </a:moveTo>
                  <a:cubicBezTo>
                    <a:pt x="0" y="0"/>
                    <a:pt x="0" y="0"/>
                    <a:pt x="0" y="0"/>
                  </a:cubicBezTo>
                  <a:cubicBezTo>
                    <a:pt x="0" y="16"/>
                    <a:pt x="7" y="26"/>
                    <a:pt x="14" y="30"/>
                  </a:cubicBezTo>
                  <a:cubicBezTo>
                    <a:pt x="14" y="56"/>
                    <a:pt x="14" y="56"/>
                    <a:pt x="14" y="56"/>
                  </a:cubicBezTo>
                  <a:cubicBezTo>
                    <a:pt x="30" y="56"/>
                    <a:pt x="30" y="56"/>
                    <a:pt x="30" y="56"/>
                  </a:cubicBezTo>
                  <a:cubicBezTo>
                    <a:pt x="30" y="30"/>
                    <a:pt x="30" y="30"/>
                    <a:pt x="30" y="30"/>
                  </a:cubicBezTo>
                  <a:cubicBezTo>
                    <a:pt x="38" y="26"/>
                    <a:pt x="44" y="16"/>
                    <a:pt x="44" y="0"/>
                  </a:cubicBezTo>
                  <a:close/>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3" name="Freeform 296">
              <a:extLst>
                <a:ext uri="{FF2B5EF4-FFF2-40B4-BE49-F238E27FC236}">
                  <a16:creationId xmlns:a16="http://schemas.microsoft.com/office/drawing/2014/main" id="{A75C26F6-7468-F629-5F93-307312EC961A}"/>
                </a:ext>
              </a:extLst>
            </p:cNvPr>
            <p:cNvSpPr>
              <a:spLocks/>
            </p:cNvSpPr>
            <p:nvPr/>
          </p:nvSpPr>
          <p:spPr bwMode="auto">
            <a:xfrm>
              <a:off x="8523288" y="3752851"/>
              <a:ext cx="30163" cy="104775"/>
            </a:xfrm>
            <a:custGeom>
              <a:avLst/>
              <a:gdLst>
                <a:gd name="T0" fmla="*/ 14 w 19"/>
                <a:gd name="T1" fmla="*/ 0 h 66"/>
                <a:gd name="T2" fmla="*/ 4 w 19"/>
                <a:gd name="T3" fmla="*/ 0 h 66"/>
                <a:gd name="T4" fmla="*/ 0 w 19"/>
                <a:gd name="T5" fmla="*/ 57 h 66"/>
                <a:gd name="T6" fmla="*/ 9 w 19"/>
                <a:gd name="T7" fmla="*/ 66 h 66"/>
                <a:gd name="T8" fmla="*/ 19 w 19"/>
                <a:gd name="T9" fmla="*/ 57 h 66"/>
                <a:gd name="T10" fmla="*/ 14 w 19"/>
                <a:gd name="T11" fmla="*/ 0 h 66"/>
                <a:gd name="T12" fmla="*/ 14 w 19"/>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19" h="66">
                  <a:moveTo>
                    <a:pt x="14" y="0"/>
                  </a:moveTo>
                  <a:lnTo>
                    <a:pt x="4" y="0"/>
                  </a:lnTo>
                  <a:lnTo>
                    <a:pt x="0" y="57"/>
                  </a:lnTo>
                  <a:lnTo>
                    <a:pt x="9" y="66"/>
                  </a:lnTo>
                  <a:lnTo>
                    <a:pt x="19" y="57"/>
                  </a:lnTo>
                  <a:lnTo>
                    <a:pt x="14" y="0"/>
                  </a:lnTo>
                  <a:lnTo>
                    <a:pt x="14" y="0"/>
                  </a:lnTo>
                  <a:close/>
                </a:path>
              </a:pathLst>
            </a:custGeom>
            <a:noFill/>
            <a:ln w="15875" cap="flat">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 name="Freeform 297">
              <a:extLst>
                <a:ext uri="{FF2B5EF4-FFF2-40B4-BE49-F238E27FC236}">
                  <a16:creationId xmlns:a16="http://schemas.microsoft.com/office/drawing/2014/main" id="{EFA4F1D9-E1B4-8E49-861C-D199331F3BD9}"/>
                </a:ext>
              </a:extLst>
            </p:cNvPr>
            <p:cNvSpPr>
              <a:spLocks/>
            </p:cNvSpPr>
            <p:nvPr/>
          </p:nvSpPr>
          <p:spPr bwMode="auto">
            <a:xfrm>
              <a:off x="8636000" y="3632201"/>
              <a:ext cx="157163" cy="211138"/>
            </a:xfrm>
            <a:custGeom>
              <a:avLst/>
              <a:gdLst>
                <a:gd name="T0" fmla="*/ 9 w 99"/>
                <a:gd name="T1" fmla="*/ 133 h 133"/>
                <a:gd name="T2" fmla="*/ 99 w 99"/>
                <a:gd name="T3" fmla="*/ 133 h 133"/>
                <a:gd name="T4" fmla="*/ 99 w 99"/>
                <a:gd name="T5" fmla="*/ 0 h 133"/>
                <a:gd name="T6" fmla="*/ 0 w 99"/>
                <a:gd name="T7" fmla="*/ 0 h 133"/>
              </a:gdLst>
              <a:ahLst/>
              <a:cxnLst>
                <a:cxn ang="0">
                  <a:pos x="T0" y="T1"/>
                </a:cxn>
                <a:cxn ang="0">
                  <a:pos x="T2" y="T3"/>
                </a:cxn>
                <a:cxn ang="0">
                  <a:pos x="T4" y="T5"/>
                </a:cxn>
                <a:cxn ang="0">
                  <a:pos x="T6" y="T7"/>
                </a:cxn>
              </a:cxnLst>
              <a:rect l="0" t="0" r="r" b="b"/>
              <a:pathLst>
                <a:path w="99" h="133">
                  <a:moveTo>
                    <a:pt x="9" y="133"/>
                  </a:moveTo>
                  <a:lnTo>
                    <a:pt x="99" y="133"/>
                  </a:lnTo>
                  <a:lnTo>
                    <a:pt x="99" y="0"/>
                  </a:lnTo>
                  <a:lnTo>
                    <a:pt x="0" y="0"/>
                  </a:lnTo>
                </a:path>
              </a:pathLst>
            </a:custGeom>
            <a:noFill/>
            <a:ln w="15875" cap="rnd">
              <a:solidFill>
                <a:srgbClr val="525B8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5" name="Line 298">
              <a:extLst>
                <a:ext uri="{FF2B5EF4-FFF2-40B4-BE49-F238E27FC236}">
                  <a16:creationId xmlns:a16="http://schemas.microsoft.com/office/drawing/2014/main" id="{C8490724-0674-2A1D-310C-B343E0B17C4E}"/>
                </a:ext>
              </a:extLst>
            </p:cNvPr>
            <p:cNvSpPr>
              <a:spLocks noChangeShapeType="1"/>
            </p:cNvSpPr>
            <p:nvPr/>
          </p:nvSpPr>
          <p:spPr bwMode="auto">
            <a:xfrm>
              <a:off x="8658225" y="3813176"/>
              <a:ext cx="90488" cy="0"/>
            </a:xfrm>
            <a:prstGeom prst="line">
              <a:avLst/>
            </a:prstGeom>
            <a:noFill/>
            <a:ln w="15875" cap="rnd">
              <a:solidFill>
                <a:srgbClr val="525B8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6" name="Line 299">
              <a:extLst>
                <a:ext uri="{FF2B5EF4-FFF2-40B4-BE49-F238E27FC236}">
                  <a16:creationId xmlns:a16="http://schemas.microsoft.com/office/drawing/2014/main" id="{14C7CAB7-125A-AABB-EDD2-E2E4B8A9C610}"/>
                </a:ext>
              </a:extLst>
            </p:cNvPr>
            <p:cNvSpPr>
              <a:spLocks noChangeShapeType="1"/>
            </p:cNvSpPr>
            <p:nvPr/>
          </p:nvSpPr>
          <p:spPr bwMode="auto">
            <a:xfrm flipV="1">
              <a:off x="8688388" y="3752851"/>
              <a:ext cx="0" cy="60325"/>
            </a:xfrm>
            <a:prstGeom prst="line">
              <a:avLst/>
            </a:prstGeom>
            <a:noFill/>
            <a:ln w="15875" cap="rnd">
              <a:solidFill>
                <a:srgbClr val="525B8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7" name="Line 300">
              <a:extLst>
                <a:ext uri="{FF2B5EF4-FFF2-40B4-BE49-F238E27FC236}">
                  <a16:creationId xmlns:a16="http://schemas.microsoft.com/office/drawing/2014/main" id="{44F3C168-B94E-7FE5-623A-FFFCD750C047}"/>
                </a:ext>
              </a:extLst>
            </p:cNvPr>
            <p:cNvSpPr>
              <a:spLocks noChangeShapeType="1"/>
            </p:cNvSpPr>
            <p:nvPr/>
          </p:nvSpPr>
          <p:spPr bwMode="auto">
            <a:xfrm flipV="1">
              <a:off x="8718550" y="3722688"/>
              <a:ext cx="0" cy="90488"/>
            </a:xfrm>
            <a:prstGeom prst="line">
              <a:avLst/>
            </a:prstGeom>
            <a:noFill/>
            <a:ln w="15875" cap="rnd">
              <a:solidFill>
                <a:srgbClr val="525B8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8" name="Line 301">
              <a:extLst>
                <a:ext uri="{FF2B5EF4-FFF2-40B4-BE49-F238E27FC236}">
                  <a16:creationId xmlns:a16="http://schemas.microsoft.com/office/drawing/2014/main" id="{1ADFB59C-D449-F2C2-49AA-618A4C76FA31}"/>
                </a:ext>
              </a:extLst>
            </p:cNvPr>
            <p:cNvSpPr>
              <a:spLocks noChangeShapeType="1"/>
            </p:cNvSpPr>
            <p:nvPr/>
          </p:nvSpPr>
          <p:spPr bwMode="auto">
            <a:xfrm flipV="1">
              <a:off x="8748713" y="3676651"/>
              <a:ext cx="0" cy="136525"/>
            </a:xfrm>
            <a:prstGeom prst="line">
              <a:avLst/>
            </a:prstGeom>
            <a:noFill/>
            <a:ln w="15875" cap="rnd">
              <a:solidFill>
                <a:srgbClr val="525B8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29" name="Group 28">
            <a:extLst>
              <a:ext uri="{FF2B5EF4-FFF2-40B4-BE49-F238E27FC236}">
                <a16:creationId xmlns:a16="http://schemas.microsoft.com/office/drawing/2014/main" id="{9BAA284C-CE89-73F6-218B-4A830436DDE8}"/>
              </a:ext>
            </a:extLst>
          </p:cNvPr>
          <p:cNvGrpSpPr/>
          <p:nvPr/>
        </p:nvGrpSpPr>
        <p:grpSpPr>
          <a:xfrm>
            <a:off x="8168346" y="1769148"/>
            <a:ext cx="3911918" cy="1387600"/>
            <a:chOff x="7945120" y="1767840"/>
            <a:chExt cx="3911918" cy="1387600"/>
          </a:xfrm>
        </p:grpSpPr>
        <p:sp>
          <p:nvSpPr>
            <p:cNvPr id="30" name="TextBox 29">
              <a:extLst>
                <a:ext uri="{FF2B5EF4-FFF2-40B4-BE49-F238E27FC236}">
                  <a16:creationId xmlns:a16="http://schemas.microsoft.com/office/drawing/2014/main" id="{50AC55B3-FC92-6EDC-5661-7A09083FF4DE}"/>
                </a:ext>
              </a:extLst>
            </p:cNvPr>
            <p:cNvSpPr txBox="1"/>
            <p:nvPr/>
          </p:nvSpPr>
          <p:spPr>
            <a:xfrm>
              <a:off x="7945120" y="1767840"/>
              <a:ext cx="1176925" cy="338554"/>
            </a:xfrm>
            <a:prstGeom prst="rect">
              <a:avLst/>
            </a:prstGeom>
            <a:noFill/>
          </p:spPr>
          <p:txBody>
            <a:bodyPr wrap="none" rtlCol="0">
              <a:spAutoFit/>
            </a:bodyPr>
            <a:lstStyle/>
            <a:p>
              <a:r>
                <a:rPr lang="en-US" sz="1600" b="1" dirty="0">
                  <a:solidFill>
                    <a:srgbClr val="F59912"/>
                  </a:solidFill>
                  <a:latin typeface="Arial" panose="020B0604020202020204" pitchFamily="34" charset="0"/>
                  <a:cs typeface="Arial" panose="020B0604020202020204" pitchFamily="34" charset="0"/>
                </a:rPr>
                <a:t>The Gates</a:t>
              </a:r>
            </a:p>
          </p:txBody>
        </p:sp>
        <p:sp>
          <p:nvSpPr>
            <p:cNvPr id="31" name="TextBox 30">
              <a:extLst>
                <a:ext uri="{FF2B5EF4-FFF2-40B4-BE49-F238E27FC236}">
                  <a16:creationId xmlns:a16="http://schemas.microsoft.com/office/drawing/2014/main" id="{95EDAB03-DB50-4A95-79EF-5EDCD6126B89}"/>
                </a:ext>
              </a:extLst>
            </p:cNvPr>
            <p:cNvSpPr txBox="1"/>
            <p:nvPr/>
          </p:nvSpPr>
          <p:spPr>
            <a:xfrm>
              <a:off x="7945120" y="2201333"/>
              <a:ext cx="3911918" cy="954107"/>
            </a:xfrm>
            <a:prstGeom prst="rect">
              <a:avLst/>
            </a:prstGeom>
            <a:noFill/>
          </p:spPr>
          <p:txBody>
            <a:bodyPr wrap="square" rtlCol="0">
              <a:spAutoFit/>
            </a:bodyPr>
            <a:lstStyle/>
            <a:p>
              <a:pPr algn="l"/>
              <a:r>
                <a:rPr lang="en-GB" sz="1400" dirty="0">
                  <a:solidFill>
                    <a:srgbClr val="092C64"/>
                  </a:solidFill>
                  <a:latin typeface="Arial" panose="020B0604020202020204" pitchFamily="34" charset="0"/>
                  <a:cs typeface="Arial" panose="020B0604020202020204" pitchFamily="34" charset="0"/>
                </a:rPr>
                <a:t>Gates are manufactured to order to exactly match client specifications in a state-of the-art facility utilising cutting edge fabrication and assembly methodology.</a:t>
              </a:r>
              <a:endParaRPr lang="en-US" sz="1400" dirty="0">
                <a:solidFill>
                  <a:srgbClr val="092C64"/>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EEF401BE-FDF8-6818-4EAF-856E4B263ED9}"/>
              </a:ext>
            </a:extLst>
          </p:cNvPr>
          <p:cNvGrpSpPr/>
          <p:nvPr/>
        </p:nvGrpSpPr>
        <p:grpSpPr>
          <a:xfrm>
            <a:off x="8168346" y="3301429"/>
            <a:ext cx="3911918" cy="1172157"/>
            <a:chOff x="7945120" y="3429000"/>
            <a:chExt cx="3911918" cy="1172157"/>
          </a:xfrm>
        </p:grpSpPr>
        <p:sp>
          <p:nvSpPr>
            <p:cNvPr id="33" name="TextBox 32">
              <a:extLst>
                <a:ext uri="{FF2B5EF4-FFF2-40B4-BE49-F238E27FC236}">
                  <a16:creationId xmlns:a16="http://schemas.microsoft.com/office/drawing/2014/main" id="{4DDFC5EC-A73B-2B0F-78DC-226BC82159C4}"/>
                </a:ext>
              </a:extLst>
            </p:cNvPr>
            <p:cNvSpPr txBox="1"/>
            <p:nvPr/>
          </p:nvSpPr>
          <p:spPr>
            <a:xfrm>
              <a:off x="7945120" y="3429000"/>
              <a:ext cx="1303562" cy="338554"/>
            </a:xfrm>
            <a:prstGeom prst="rect">
              <a:avLst/>
            </a:prstGeom>
            <a:noFill/>
          </p:spPr>
          <p:txBody>
            <a:bodyPr wrap="none" rtlCol="0">
              <a:spAutoFit/>
            </a:bodyPr>
            <a:lstStyle/>
            <a:p>
              <a:r>
                <a:rPr lang="en-US" sz="1600" b="1" dirty="0">
                  <a:solidFill>
                    <a:srgbClr val="F59912"/>
                  </a:solidFill>
                  <a:latin typeface="Arial" panose="020B0604020202020204" pitchFamily="34" charset="0"/>
                  <a:cs typeface="Arial" panose="020B0604020202020204" pitchFamily="34" charset="0"/>
                </a:rPr>
                <a:t>The Quality</a:t>
              </a:r>
            </a:p>
          </p:txBody>
        </p:sp>
        <p:sp>
          <p:nvSpPr>
            <p:cNvPr id="34" name="TextBox 33">
              <a:extLst>
                <a:ext uri="{FF2B5EF4-FFF2-40B4-BE49-F238E27FC236}">
                  <a16:creationId xmlns:a16="http://schemas.microsoft.com/office/drawing/2014/main" id="{8252ABCE-B2A8-E0F7-016F-FBC8AB392463}"/>
                </a:ext>
              </a:extLst>
            </p:cNvPr>
            <p:cNvSpPr txBox="1"/>
            <p:nvPr/>
          </p:nvSpPr>
          <p:spPr>
            <a:xfrm>
              <a:off x="7945120" y="3862493"/>
              <a:ext cx="3911918" cy="738664"/>
            </a:xfrm>
            <a:prstGeom prst="rect">
              <a:avLst/>
            </a:prstGeom>
            <a:noFill/>
          </p:spPr>
          <p:txBody>
            <a:bodyPr wrap="square" rtlCol="0">
              <a:spAutoFit/>
            </a:bodyPr>
            <a:lstStyle/>
            <a:p>
              <a:pPr algn="l"/>
              <a:r>
                <a:rPr lang="en-GB" sz="1400" dirty="0">
                  <a:solidFill>
                    <a:srgbClr val="092C64"/>
                  </a:solidFill>
                  <a:latin typeface="Arial" panose="020B0604020202020204" pitchFamily="34" charset="0"/>
                  <a:cs typeface="Arial" panose="020B0604020202020204" pitchFamily="34" charset="0"/>
                </a:rPr>
                <a:t>Gates are mechanically fixed and </a:t>
              </a:r>
              <a:r>
                <a:rPr lang="en-GB" sz="1400" dirty="0" err="1">
                  <a:solidFill>
                    <a:srgbClr val="092C64"/>
                  </a:solidFill>
                  <a:latin typeface="Arial" panose="020B0604020202020204" pitchFamily="34" charset="0"/>
                  <a:cs typeface="Arial" panose="020B0604020202020204" pitchFamily="34" charset="0"/>
                </a:rPr>
                <a:t>powdercoated</a:t>
              </a:r>
              <a:r>
                <a:rPr lang="en-GB" sz="1400" dirty="0">
                  <a:solidFill>
                    <a:srgbClr val="092C64"/>
                  </a:solidFill>
                  <a:latin typeface="Arial" panose="020B0604020202020204" pitchFamily="34" charset="0"/>
                  <a:cs typeface="Arial" panose="020B0604020202020204" pitchFamily="34" charset="0"/>
                </a:rPr>
                <a:t>, with paint guarantees on ocean treatment of up to 10 years.</a:t>
              </a:r>
              <a:endParaRPr lang="en-US" sz="1400" dirty="0">
                <a:solidFill>
                  <a:srgbClr val="092C64"/>
                </a:solidFill>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38AB44A1-9148-A457-13E7-DC54978AE0BC}"/>
              </a:ext>
            </a:extLst>
          </p:cNvPr>
          <p:cNvGrpSpPr/>
          <p:nvPr/>
        </p:nvGrpSpPr>
        <p:grpSpPr>
          <a:xfrm>
            <a:off x="8113923" y="4690392"/>
            <a:ext cx="3911918" cy="1508105"/>
            <a:chOff x="7892732" y="4832402"/>
            <a:chExt cx="3911918" cy="1508105"/>
          </a:xfrm>
        </p:grpSpPr>
        <p:sp>
          <p:nvSpPr>
            <p:cNvPr id="36" name="TextBox 35">
              <a:extLst>
                <a:ext uri="{FF2B5EF4-FFF2-40B4-BE49-F238E27FC236}">
                  <a16:creationId xmlns:a16="http://schemas.microsoft.com/office/drawing/2014/main" id="{5DC22036-692E-E95A-4B57-A6421F21E877}"/>
                </a:ext>
              </a:extLst>
            </p:cNvPr>
            <p:cNvSpPr txBox="1"/>
            <p:nvPr/>
          </p:nvSpPr>
          <p:spPr>
            <a:xfrm>
              <a:off x="7945120" y="4832402"/>
              <a:ext cx="1803699" cy="338554"/>
            </a:xfrm>
            <a:prstGeom prst="rect">
              <a:avLst/>
            </a:prstGeom>
            <a:noFill/>
          </p:spPr>
          <p:txBody>
            <a:bodyPr wrap="none" rtlCol="0">
              <a:spAutoFit/>
            </a:bodyPr>
            <a:lstStyle/>
            <a:p>
              <a:r>
                <a:rPr lang="en-US" sz="1600" b="1" dirty="0">
                  <a:solidFill>
                    <a:srgbClr val="F59912"/>
                  </a:solidFill>
                  <a:latin typeface="Arial" panose="020B0604020202020204" pitchFamily="34" charset="0"/>
                  <a:cs typeface="Arial" panose="020B0604020202020204" pitchFamily="34" charset="0"/>
                </a:rPr>
                <a:t>Secure &amp; Stylish</a:t>
              </a:r>
            </a:p>
          </p:txBody>
        </p:sp>
        <p:sp>
          <p:nvSpPr>
            <p:cNvPr id="37" name="TextBox 36">
              <a:extLst>
                <a:ext uri="{FF2B5EF4-FFF2-40B4-BE49-F238E27FC236}">
                  <a16:creationId xmlns:a16="http://schemas.microsoft.com/office/drawing/2014/main" id="{CE1C4B67-6449-FF14-19E8-1486E70D7B12}"/>
                </a:ext>
              </a:extLst>
            </p:cNvPr>
            <p:cNvSpPr txBox="1"/>
            <p:nvPr/>
          </p:nvSpPr>
          <p:spPr>
            <a:xfrm>
              <a:off x="7892732" y="5170956"/>
              <a:ext cx="3911918" cy="1169551"/>
            </a:xfrm>
            <a:prstGeom prst="rect">
              <a:avLst/>
            </a:prstGeom>
            <a:noFill/>
          </p:spPr>
          <p:txBody>
            <a:bodyPr wrap="square" rtlCol="0">
              <a:spAutoFit/>
            </a:bodyPr>
            <a:lstStyle/>
            <a:p>
              <a:r>
                <a:rPr lang="en-GB" sz="1400" dirty="0">
                  <a:solidFill>
                    <a:srgbClr val="092C64"/>
                  </a:solidFill>
                  <a:latin typeface="Arial" panose="020B0604020202020204" pitchFamily="34" charset="0"/>
                  <a:cs typeface="Arial" panose="020B0604020202020204" pitchFamily="34" charset="0"/>
                </a:rPr>
                <a:t>With our unique high quality stainless steel adjustable hinging systems, our extremely well-made gates ensure trouble free, low maintenance operation with outstanding longevity.</a:t>
              </a:r>
              <a:endParaRPr lang="en-US" sz="1400" dirty="0">
                <a:solidFill>
                  <a:srgbClr val="092C64"/>
                </a:solidFill>
                <a:latin typeface="Arial" panose="020B0604020202020204" pitchFamily="34" charset="0"/>
                <a:cs typeface="Arial" panose="020B0604020202020204" pitchFamily="34" charset="0"/>
              </a:endParaRPr>
            </a:p>
          </p:txBody>
        </p:sp>
      </p:grpSp>
      <p:pic>
        <p:nvPicPr>
          <p:cNvPr id="39" name="Picture 38" descr="A person with his arms crossed&#10;&#10;Description automatically generated">
            <a:hlinkClick r:id="rId3"/>
            <a:extLst>
              <a:ext uri="{FF2B5EF4-FFF2-40B4-BE49-F238E27FC236}">
                <a16:creationId xmlns:a16="http://schemas.microsoft.com/office/drawing/2014/main" id="{D304884C-97CF-9EA6-FA0A-E4EFD73BA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4700" y="-330312"/>
            <a:ext cx="5422872" cy="7226321"/>
          </a:xfrm>
          <a:prstGeom prst="rect">
            <a:avLst/>
          </a:prstGeom>
        </p:spPr>
      </p:pic>
      <p:pic>
        <p:nvPicPr>
          <p:cNvPr id="2" name="Picture 1" descr="A blue and orange logo&#10;&#10;Description automatically generated">
            <a:extLst>
              <a:ext uri="{FF2B5EF4-FFF2-40B4-BE49-F238E27FC236}">
                <a16:creationId xmlns:a16="http://schemas.microsoft.com/office/drawing/2014/main" id="{976FAEBF-B13B-B239-9EDF-983D86451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3253" y="330604"/>
            <a:ext cx="2379578" cy="712198"/>
          </a:xfrm>
          <a:prstGeom prst="rect">
            <a:avLst/>
          </a:prstGeom>
        </p:spPr>
      </p:pic>
    </p:spTree>
    <p:extLst>
      <p:ext uri="{BB962C8B-B14F-4D97-AF65-F5344CB8AC3E}">
        <p14:creationId xmlns:p14="http://schemas.microsoft.com/office/powerpoint/2010/main" val="472750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5D21B91-AF4E-6EB3-5DA6-E062BC822CCF}"/>
              </a:ext>
            </a:extLst>
          </p:cNvPr>
          <p:cNvGrpSpPr/>
          <p:nvPr/>
        </p:nvGrpSpPr>
        <p:grpSpPr>
          <a:xfrm>
            <a:off x="-295565" y="-201246"/>
            <a:ext cx="12635347" cy="7156227"/>
            <a:chOff x="-1" y="0"/>
            <a:chExt cx="12339783" cy="6959024"/>
          </a:xfrm>
        </p:grpSpPr>
        <p:pic>
          <p:nvPicPr>
            <p:cNvPr id="19" name="Picture 18" descr="A close up of a machine&#10;&#10;Description automatically generated">
              <a:extLst>
                <a:ext uri="{FF2B5EF4-FFF2-40B4-BE49-F238E27FC236}">
                  <a16:creationId xmlns:a16="http://schemas.microsoft.com/office/drawing/2014/main" id="{CA9C8925-384A-C422-D737-971FD93E4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0" name="Rectangle 19">
              <a:extLst>
                <a:ext uri="{FF2B5EF4-FFF2-40B4-BE49-F238E27FC236}">
                  <a16:creationId xmlns:a16="http://schemas.microsoft.com/office/drawing/2014/main" id="{B26D162A-074B-EEFC-7CC7-F8871C12E4D3}"/>
                </a:ext>
              </a:extLst>
            </p:cNvPr>
            <p:cNvSpPr/>
            <p:nvPr/>
          </p:nvSpPr>
          <p:spPr>
            <a:xfrm>
              <a:off x="147782" y="101025"/>
              <a:ext cx="12192000" cy="6857999"/>
            </a:xfrm>
            <a:prstGeom prst="rect">
              <a:avLst/>
            </a:prstGeom>
            <a:gradFill>
              <a:gsLst>
                <a:gs pos="0">
                  <a:schemeClr val="bg1">
                    <a:alpha val="45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4B647550-51B3-CAB0-77B2-5BEB3FD92F7D}"/>
              </a:ext>
            </a:extLst>
          </p:cNvPr>
          <p:cNvSpPr/>
          <p:nvPr/>
        </p:nvSpPr>
        <p:spPr>
          <a:xfrm>
            <a:off x="5035893" y="1148872"/>
            <a:ext cx="7233862" cy="3571001"/>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3" name="Rectangle: Single Corner Snipped 112">
            <a:extLst>
              <a:ext uri="{FF2B5EF4-FFF2-40B4-BE49-F238E27FC236}">
                <a16:creationId xmlns:a16="http://schemas.microsoft.com/office/drawing/2014/main" id="{A7D16227-CECD-8435-E214-0B625DC102E2}"/>
              </a:ext>
            </a:extLst>
          </p:cNvPr>
          <p:cNvSpPr/>
          <p:nvPr/>
        </p:nvSpPr>
        <p:spPr>
          <a:xfrm flipH="1">
            <a:off x="334963" y="4757194"/>
            <a:ext cx="9329898" cy="1433794"/>
          </a:xfrm>
          <a:prstGeom prst="snip1Rect">
            <a:avLst>
              <a:gd name="adj" fmla="val 18544"/>
            </a:avLst>
          </a:prstGeom>
          <a:solidFill>
            <a:srgbClr val="092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1" name="Rectangle: Single Corner Snipped 60">
            <a:extLst>
              <a:ext uri="{FF2B5EF4-FFF2-40B4-BE49-F238E27FC236}">
                <a16:creationId xmlns:a16="http://schemas.microsoft.com/office/drawing/2014/main" id="{D8C2535A-227D-B2AB-BAAE-5ECE5F22A248}"/>
              </a:ext>
            </a:extLst>
          </p:cNvPr>
          <p:cNvSpPr/>
          <p:nvPr/>
        </p:nvSpPr>
        <p:spPr>
          <a:xfrm>
            <a:off x="0" y="0"/>
            <a:ext cx="4722471" cy="4232011"/>
          </a:xfrm>
          <a:prstGeom prst="snip1Rect">
            <a:avLst>
              <a:gd name="adj" fmla="val 8018"/>
            </a:avLst>
          </a:prstGeom>
          <a:solidFill>
            <a:srgbClr val="092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111B37B4-36E7-B836-20DE-EAC416252235}"/>
              </a:ext>
            </a:extLst>
          </p:cNvPr>
          <p:cNvSpPr>
            <a:spLocks noGrp="1"/>
          </p:cNvSpPr>
          <p:nvPr>
            <p:ph type="title"/>
          </p:nvPr>
        </p:nvSpPr>
        <p:spPr>
          <a:xfrm>
            <a:off x="327881" y="896256"/>
            <a:ext cx="3982393" cy="935039"/>
          </a:xfrm>
        </p:spPr>
        <p:txBody>
          <a:bodyPr/>
          <a:lstStyle/>
          <a:p>
            <a:r>
              <a:rPr lang="en-US" b="1" dirty="0">
                <a:solidFill>
                  <a:schemeClr val="bg1"/>
                </a:solidFill>
                <a:latin typeface="Arial" panose="020B0604020202020204" pitchFamily="34" charset="0"/>
                <a:cs typeface="Arial" panose="020B0604020202020204" pitchFamily="34" charset="0"/>
              </a:rPr>
              <a:t>Our Vision</a:t>
            </a:r>
          </a:p>
        </p:txBody>
      </p:sp>
      <p:sp>
        <p:nvSpPr>
          <p:cNvPr id="55" name="Slide Number Placeholder 5">
            <a:extLst>
              <a:ext uri="{FF2B5EF4-FFF2-40B4-BE49-F238E27FC236}">
                <a16:creationId xmlns:a16="http://schemas.microsoft.com/office/drawing/2014/main" id="{CF82F02D-567C-5659-0257-3062EC94A4B3}"/>
              </a:ext>
            </a:extLst>
          </p:cNvPr>
          <p:cNvSpPr>
            <a:spLocks noGrp="1"/>
          </p:cNvSpPr>
          <p:nvPr>
            <p:ph type="sldNum" sz="quarter" idx="12"/>
          </p:nvPr>
        </p:nvSpPr>
        <p:spPr>
          <a:xfrm>
            <a:off x="10693653" y="6356350"/>
            <a:ext cx="1163385" cy="365125"/>
          </a:xfrm>
        </p:spPr>
        <p:txBody>
          <a:bodyPr/>
          <a:lstStyle>
            <a:lvl1pPr>
              <a:defRPr sz="1600">
                <a:solidFill>
                  <a:schemeClr val="bg1"/>
                </a:solidFill>
                <a:latin typeface="Arial" panose="020B0604020202020204" pitchFamily="34" charset="0"/>
                <a:cs typeface="Arial" panose="020B0604020202020204" pitchFamily="34" charset="0"/>
              </a:defRPr>
            </a:lvl1pPr>
          </a:lstStyle>
          <a:p>
            <a:fld id="{5DC47603-AEA8-43BA-9C2F-14B586BD249D}" type="slidenum">
              <a:rPr lang="en-US" smtClean="0"/>
              <a:pPr/>
              <a:t>5</a:t>
            </a:fld>
            <a:endParaRPr lang="en-US"/>
          </a:p>
        </p:txBody>
      </p:sp>
      <p:cxnSp>
        <p:nvCxnSpPr>
          <p:cNvPr id="63" name="Straight Connector 62">
            <a:extLst>
              <a:ext uri="{FF2B5EF4-FFF2-40B4-BE49-F238E27FC236}">
                <a16:creationId xmlns:a16="http://schemas.microsoft.com/office/drawing/2014/main" id="{3BD4DA6A-F9D8-2E1E-F72D-53271722E7E1}"/>
              </a:ext>
            </a:extLst>
          </p:cNvPr>
          <p:cNvCxnSpPr>
            <a:cxnSpLocks/>
          </p:cNvCxnSpPr>
          <p:nvPr/>
        </p:nvCxnSpPr>
        <p:spPr>
          <a:xfrm>
            <a:off x="541609" y="675257"/>
            <a:ext cx="2395960" cy="0"/>
          </a:xfrm>
          <a:prstGeom prst="line">
            <a:avLst/>
          </a:prstGeom>
          <a:ln/>
        </p:spPr>
        <p:style>
          <a:lnRef idx="1">
            <a:schemeClr val="accent4"/>
          </a:lnRef>
          <a:fillRef idx="0">
            <a:schemeClr val="accent4"/>
          </a:fillRef>
          <a:effectRef idx="0">
            <a:schemeClr val="accent4"/>
          </a:effectRef>
          <a:fontRef idx="minor">
            <a:schemeClr val="tx1"/>
          </a:fontRef>
        </p:style>
      </p:cxnSp>
      <p:sp>
        <p:nvSpPr>
          <p:cNvPr id="105" name="TextBox 104">
            <a:extLst>
              <a:ext uri="{FF2B5EF4-FFF2-40B4-BE49-F238E27FC236}">
                <a16:creationId xmlns:a16="http://schemas.microsoft.com/office/drawing/2014/main" id="{13B61100-D1BF-CC64-D838-5B946A3FA9D7}"/>
              </a:ext>
            </a:extLst>
          </p:cNvPr>
          <p:cNvSpPr txBox="1"/>
          <p:nvPr/>
        </p:nvSpPr>
        <p:spPr>
          <a:xfrm>
            <a:off x="6139035" y="1148872"/>
            <a:ext cx="5743655" cy="1126829"/>
          </a:xfrm>
          <a:prstGeom prst="rect">
            <a:avLst/>
          </a:prstGeom>
          <a:noFill/>
        </p:spPr>
        <p:txBody>
          <a:bodyPr wrap="square" lIns="0" rIns="0" rtlCol="0" anchor="ctr" anchorCtr="0">
            <a:noAutofit/>
          </a:bodyPr>
          <a:lstStyle/>
          <a:p>
            <a:r>
              <a:rPr lang="en-IE" sz="1600" dirty="0">
                <a:solidFill>
                  <a:srgbClr val="092C64"/>
                </a:solidFill>
                <a:latin typeface="Arial" panose="020B0604020202020204" pitchFamily="34" charset="0"/>
                <a:cs typeface="Arial" panose="020B0604020202020204" pitchFamily="34" charset="0"/>
              </a:rPr>
              <a:t>When we provide a fixed quotation, we guarantee that it is a workable solution.</a:t>
            </a:r>
            <a:endParaRPr lang="en-US" sz="1600" dirty="0">
              <a:latin typeface="Arial" panose="020B0604020202020204" pitchFamily="34" charset="0"/>
              <a:cs typeface="Arial" panose="020B0604020202020204" pitchFamily="34" charset="0"/>
            </a:endParaRPr>
          </a:p>
        </p:txBody>
      </p:sp>
      <p:pic>
        <p:nvPicPr>
          <p:cNvPr id="112" name="Picture 111" descr="A picture containing outdoor, tall, night&#10;&#10;Description automatically generated">
            <a:extLst>
              <a:ext uri="{FF2B5EF4-FFF2-40B4-BE49-F238E27FC236}">
                <a16:creationId xmlns:a16="http://schemas.microsoft.com/office/drawing/2014/main" id="{4C5051FC-A570-F2F4-63C8-EBE5ADD645B9}"/>
              </a:ext>
            </a:extLst>
          </p:cNvPr>
          <p:cNvPicPr>
            <a:picLocks noChangeAspect="1"/>
          </p:cNvPicPr>
          <p:nvPr/>
        </p:nvPicPr>
        <p:blipFill rotWithShape="1">
          <a:blip r:embed="rId4">
            <a:extLst>
              <a:ext uri="{28A0092B-C50C-407E-A947-70E740481C1C}">
                <a14:useLocalDpi xmlns:a14="http://schemas.microsoft.com/office/drawing/2010/main" val="0"/>
              </a:ext>
            </a:extLst>
          </a:blip>
          <a:srcRect t="29119"/>
          <a:stretch/>
        </p:blipFill>
        <p:spPr>
          <a:xfrm flipH="1">
            <a:off x="8067554" y="4909203"/>
            <a:ext cx="4124446" cy="1948797"/>
          </a:xfrm>
          <a:prstGeom prst="rect">
            <a:avLst/>
          </a:prstGeom>
        </p:spPr>
      </p:pic>
      <p:sp>
        <p:nvSpPr>
          <p:cNvPr id="116" name="TextBox 115">
            <a:extLst>
              <a:ext uri="{FF2B5EF4-FFF2-40B4-BE49-F238E27FC236}">
                <a16:creationId xmlns:a16="http://schemas.microsoft.com/office/drawing/2014/main" id="{995C5606-7ABF-3B39-8C53-266F7A6D223E}"/>
              </a:ext>
            </a:extLst>
          </p:cNvPr>
          <p:cNvSpPr txBox="1"/>
          <p:nvPr/>
        </p:nvSpPr>
        <p:spPr>
          <a:xfrm>
            <a:off x="1394179" y="4926682"/>
            <a:ext cx="7743463" cy="1200329"/>
          </a:xfrm>
          <a:prstGeom prst="rect">
            <a:avLst/>
          </a:prstGeom>
          <a:noFill/>
        </p:spPr>
        <p:txBody>
          <a:bodyPr wrap="square" rtlCol="0">
            <a:spAutoFit/>
          </a:bodyPr>
          <a:lstStyle/>
          <a:p>
            <a:r>
              <a:rPr lang="en-GB" b="1" i="1" dirty="0">
                <a:solidFill>
                  <a:srgbClr val="F59912"/>
                </a:solidFill>
                <a:latin typeface="roboto" panose="02000000000000000000" pitchFamily="2" charset="0"/>
                <a:ea typeface="roboto" panose="02000000000000000000" pitchFamily="2" charset="0"/>
                <a:cs typeface="roboto" panose="02000000000000000000" pitchFamily="2" charset="0"/>
              </a:rPr>
              <a:t>Fuelled by innovation, Electro Automation is dedicated to shaping the future. Our commitment to cutting-edge technology and unparalleled service is paving the way for a more efficient tomorrow across industries globally</a:t>
            </a:r>
            <a:endParaRPr lang="en-US" b="1" i="1" dirty="0">
              <a:solidFill>
                <a:srgbClr val="F59912"/>
              </a:solidFill>
              <a:latin typeface="roboto" panose="02000000000000000000" pitchFamily="2" charset="0"/>
              <a:ea typeface="roboto" panose="02000000000000000000" pitchFamily="2" charset="0"/>
              <a:cs typeface="roboto" panose="02000000000000000000" pitchFamily="2" charset="0"/>
            </a:endParaRPr>
          </a:p>
        </p:txBody>
      </p:sp>
      <p:pic>
        <p:nvPicPr>
          <p:cNvPr id="117" name="Graphic 116" descr="Open quotation mark with solid fill">
            <a:extLst>
              <a:ext uri="{FF2B5EF4-FFF2-40B4-BE49-F238E27FC236}">
                <a16:creationId xmlns:a16="http://schemas.microsoft.com/office/drawing/2014/main" id="{1126C517-7C2C-FDAF-C61B-8615EBC60C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7881" y="4232012"/>
            <a:ext cx="1295400" cy="1295400"/>
          </a:xfrm>
          <a:prstGeom prst="rect">
            <a:avLst/>
          </a:prstGeom>
        </p:spPr>
      </p:pic>
      <p:sp>
        <p:nvSpPr>
          <p:cNvPr id="36" name="Subtitle 2">
            <a:extLst>
              <a:ext uri="{FF2B5EF4-FFF2-40B4-BE49-F238E27FC236}">
                <a16:creationId xmlns:a16="http://schemas.microsoft.com/office/drawing/2014/main" id="{752D3720-9493-B0EA-AF74-2BE15B7DAA00}"/>
              </a:ext>
            </a:extLst>
          </p:cNvPr>
          <p:cNvSpPr txBox="1">
            <a:spLocks/>
          </p:cNvSpPr>
          <p:nvPr/>
        </p:nvSpPr>
        <p:spPr>
          <a:xfrm>
            <a:off x="370038" y="2236929"/>
            <a:ext cx="3982393" cy="114430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E" sz="1400" dirty="0">
                <a:solidFill>
                  <a:srgbClr val="F59912"/>
                </a:solidFill>
                <a:latin typeface="roboto" panose="02000000000000000000" pitchFamily="2" charset="0"/>
                <a:ea typeface="roboto" panose="02000000000000000000" pitchFamily="2" charset="0"/>
                <a:cs typeface="roboto" panose="02000000000000000000" pitchFamily="2" charset="0"/>
              </a:rPr>
              <a:t>We are a progressive locally owned Group of Companies with a determination to be the best at what we do. Centred loosely around automation systems, the group is widely recognised as being Irelands leading provider of automation and Intelligent Transport Services. With continuous growth during our 35+ years in business, we don’t set ourselves limits, and are determined to continue our expansion in this growing sector.</a:t>
            </a:r>
          </a:p>
        </p:txBody>
      </p:sp>
      <p:grpSp>
        <p:nvGrpSpPr>
          <p:cNvPr id="6" name="Group 5">
            <a:extLst>
              <a:ext uri="{FF2B5EF4-FFF2-40B4-BE49-F238E27FC236}">
                <a16:creationId xmlns:a16="http://schemas.microsoft.com/office/drawing/2014/main" id="{48602CBA-FBAC-94EF-CCAC-7407697A94B7}"/>
              </a:ext>
            </a:extLst>
          </p:cNvPr>
          <p:cNvGrpSpPr/>
          <p:nvPr/>
        </p:nvGrpSpPr>
        <p:grpSpPr>
          <a:xfrm>
            <a:off x="5265911" y="2366822"/>
            <a:ext cx="6616779" cy="1309070"/>
            <a:chOff x="4781550" y="1613870"/>
            <a:chExt cx="9220200" cy="1309070"/>
          </a:xfrm>
        </p:grpSpPr>
        <p:cxnSp>
          <p:nvCxnSpPr>
            <p:cNvPr id="39" name="Straight Connector 38">
              <a:extLst>
                <a:ext uri="{FF2B5EF4-FFF2-40B4-BE49-F238E27FC236}">
                  <a16:creationId xmlns:a16="http://schemas.microsoft.com/office/drawing/2014/main" id="{626550D5-0EF6-60DD-4457-E6F5E3E460FB}"/>
                </a:ext>
              </a:extLst>
            </p:cNvPr>
            <p:cNvCxnSpPr/>
            <p:nvPr/>
          </p:nvCxnSpPr>
          <p:spPr>
            <a:xfrm>
              <a:off x="4781550" y="1613870"/>
              <a:ext cx="92202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16FF86A-6F0B-6CE2-063C-CC73DB253816}"/>
                </a:ext>
              </a:extLst>
            </p:cNvPr>
            <p:cNvCxnSpPr/>
            <p:nvPr/>
          </p:nvCxnSpPr>
          <p:spPr>
            <a:xfrm>
              <a:off x="4781550" y="2922940"/>
              <a:ext cx="92202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E055B082-B781-A2AA-A5ED-DE7A6AE3CCED}"/>
              </a:ext>
            </a:extLst>
          </p:cNvPr>
          <p:cNvGrpSpPr/>
          <p:nvPr/>
        </p:nvGrpSpPr>
        <p:grpSpPr>
          <a:xfrm>
            <a:off x="5265912" y="1415583"/>
            <a:ext cx="593408" cy="593408"/>
            <a:chOff x="5177951" y="600323"/>
            <a:chExt cx="718024" cy="718024"/>
          </a:xfrm>
          <a:solidFill>
            <a:srgbClr val="092C64"/>
          </a:solidFill>
        </p:grpSpPr>
        <p:sp>
          <p:nvSpPr>
            <p:cNvPr id="42" name="Oval 41">
              <a:extLst>
                <a:ext uri="{FF2B5EF4-FFF2-40B4-BE49-F238E27FC236}">
                  <a16:creationId xmlns:a16="http://schemas.microsoft.com/office/drawing/2014/main" id="{E2D6402F-6687-62C4-F123-61D301CD8D76}"/>
                </a:ext>
              </a:extLst>
            </p:cNvPr>
            <p:cNvSpPr/>
            <p:nvPr/>
          </p:nvSpPr>
          <p:spPr>
            <a:xfrm>
              <a:off x="5177951" y="600323"/>
              <a:ext cx="718024" cy="718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0A90A86A-690C-9558-A83E-CBE8F0A2D6F6}"/>
                </a:ext>
              </a:extLst>
            </p:cNvPr>
            <p:cNvGrpSpPr/>
            <p:nvPr/>
          </p:nvGrpSpPr>
          <p:grpSpPr>
            <a:xfrm>
              <a:off x="5368447" y="789274"/>
              <a:ext cx="337032" cy="340123"/>
              <a:chOff x="7021513" y="2890838"/>
              <a:chExt cx="346076" cy="349250"/>
            </a:xfrm>
            <a:grpFill/>
          </p:grpSpPr>
          <p:sp>
            <p:nvSpPr>
              <p:cNvPr id="44" name="Freeform 12">
                <a:extLst>
                  <a:ext uri="{FF2B5EF4-FFF2-40B4-BE49-F238E27FC236}">
                    <a16:creationId xmlns:a16="http://schemas.microsoft.com/office/drawing/2014/main" id="{969D1C8F-E071-CFC0-FE9D-247648735A7A}"/>
                  </a:ext>
                </a:extLst>
              </p:cNvPr>
              <p:cNvSpPr>
                <a:spLocks/>
              </p:cNvSpPr>
              <p:nvPr/>
            </p:nvSpPr>
            <p:spPr bwMode="auto">
              <a:xfrm>
                <a:off x="7073901" y="2890838"/>
                <a:ext cx="293688" cy="273050"/>
              </a:xfrm>
              <a:custGeom>
                <a:avLst/>
                <a:gdLst>
                  <a:gd name="T0" fmla="*/ 185 w 185"/>
                  <a:gd name="T1" fmla="*/ 0 h 172"/>
                  <a:gd name="T2" fmla="*/ 48 w 185"/>
                  <a:gd name="T3" fmla="*/ 172 h 172"/>
                  <a:gd name="T4" fmla="*/ 0 w 185"/>
                  <a:gd name="T5" fmla="*/ 124 h 172"/>
                </a:gdLst>
                <a:ahLst/>
                <a:cxnLst>
                  <a:cxn ang="0">
                    <a:pos x="T0" y="T1"/>
                  </a:cxn>
                  <a:cxn ang="0">
                    <a:pos x="T2" y="T3"/>
                  </a:cxn>
                  <a:cxn ang="0">
                    <a:pos x="T4" y="T5"/>
                  </a:cxn>
                </a:cxnLst>
                <a:rect l="0" t="0" r="r" b="b"/>
                <a:pathLst>
                  <a:path w="185" h="172">
                    <a:moveTo>
                      <a:pt x="185" y="0"/>
                    </a:moveTo>
                    <a:lnTo>
                      <a:pt x="48" y="172"/>
                    </a:lnTo>
                    <a:lnTo>
                      <a:pt x="0" y="124"/>
                    </a:lnTo>
                  </a:path>
                </a:pathLst>
              </a:custGeom>
              <a:grpFill/>
              <a:ln w="222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45" name="Freeform 13">
                <a:extLst>
                  <a:ext uri="{FF2B5EF4-FFF2-40B4-BE49-F238E27FC236}">
                    <a16:creationId xmlns:a16="http://schemas.microsoft.com/office/drawing/2014/main" id="{0E4C49B7-9392-BC95-FAB9-BAB1563E38F8}"/>
                  </a:ext>
                </a:extLst>
              </p:cNvPr>
              <p:cNvSpPr>
                <a:spLocks/>
              </p:cNvSpPr>
              <p:nvPr/>
            </p:nvSpPr>
            <p:spPr bwMode="auto">
              <a:xfrm>
                <a:off x="7021513" y="2967038"/>
                <a:ext cx="271463" cy="273050"/>
              </a:xfrm>
              <a:custGeom>
                <a:avLst/>
                <a:gdLst>
                  <a:gd name="T0" fmla="*/ 71 w 72"/>
                  <a:gd name="T1" fmla="*/ 28 h 72"/>
                  <a:gd name="T2" fmla="*/ 72 w 72"/>
                  <a:gd name="T3" fmla="*/ 36 h 72"/>
                  <a:gd name="T4" fmla="*/ 36 w 72"/>
                  <a:gd name="T5" fmla="*/ 72 h 72"/>
                  <a:gd name="T6" fmla="*/ 0 w 72"/>
                  <a:gd name="T7" fmla="*/ 36 h 72"/>
                  <a:gd name="T8" fmla="*/ 36 w 72"/>
                  <a:gd name="T9" fmla="*/ 0 h 72"/>
                  <a:gd name="T10" fmla="*/ 52 w 72"/>
                  <a:gd name="T11" fmla="*/ 4 h 72"/>
                </a:gdLst>
                <a:ahLst/>
                <a:cxnLst>
                  <a:cxn ang="0">
                    <a:pos x="T0" y="T1"/>
                  </a:cxn>
                  <a:cxn ang="0">
                    <a:pos x="T2" y="T3"/>
                  </a:cxn>
                  <a:cxn ang="0">
                    <a:pos x="T4" y="T5"/>
                  </a:cxn>
                  <a:cxn ang="0">
                    <a:pos x="T6" y="T7"/>
                  </a:cxn>
                  <a:cxn ang="0">
                    <a:pos x="T8" y="T9"/>
                  </a:cxn>
                  <a:cxn ang="0">
                    <a:pos x="T10" y="T11"/>
                  </a:cxn>
                </a:cxnLst>
                <a:rect l="0" t="0" r="r" b="b"/>
                <a:pathLst>
                  <a:path w="72" h="72">
                    <a:moveTo>
                      <a:pt x="71" y="28"/>
                    </a:moveTo>
                    <a:cubicBezTo>
                      <a:pt x="72" y="31"/>
                      <a:pt x="72" y="33"/>
                      <a:pt x="72" y="36"/>
                    </a:cubicBezTo>
                    <a:cubicBezTo>
                      <a:pt x="72" y="56"/>
                      <a:pt x="56" y="72"/>
                      <a:pt x="36" y="72"/>
                    </a:cubicBezTo>
                    <a:cubicBezTo>
                      <a:pt x="16" y="72"/>
                      <a:pt x="0" y="56"/>
                      <a:pt x="0" y="36"/>
                    </a:cubicBezTo>
                    <a:cubicBezTo>
                      <a:pt x="0" y="16"/>
                      <a:pt x="16" y="0"/>
                      <a:pt x="36" y="0"/>
                    </a:cubicBezTo>
                    <a:cubicBezTo>
                      <a:pt x="42" y="0"/>
                      <a:pt x="47" y="1"/>
                      <a:pt x="52" y="4"/>
                    </a:cubicBezTo>
                  </a:path>
                </a:pathLst>
              </a:custGeom>
              <a:grpFill/>
              <a:ln w="222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grpSp>
      </p:grpSp>
      <p:sp>
        <p:nvSpPr>
          <p:cNvPr id="47" name="TextBox 46">
            <a:extLst>
              <a:ext uri="{FF2B5EF4-FFF2-40B4-BE49-F238E27FC236}">
                <a16:creationId xmlns:a16="http://schemas.microsoft.com/office/drawing/2014/main" id="{64E06165-6CE3-B537-BEF7-7A43DC7FD9B9}"/>
              </a:ext>
            </a:extLst>
          </p:cNvPr>
          <p:cNvSpPr txBox="1"/>
          <p:nvPr/>
        </p:nvSpPr>
        <p:spPr>
          <a:xfrm>
            <a:off x="6139035" y="2459512"/>
            <a:ext cx="5743655" cy="1126829"/>
          </a:xfrm>
          <a:prstGeom prst="rect">
            <a:avLst/>
          </a:prstGeom>
          <a:noFill/>
        </p:spPr>
        <p:txBody>
          <a:bodyPr wrap="square" lIns="0" rIns="0" rtlCol="0" anchor="ctr" anchorCtr="0">
            <a:noAutofit/>
          </a:bodyPr>
          <a:lstStyle/>
          <a:p>
            <a:r>
              <a:rPr lang="en-IE" sz="1600" dirty="0">
                <a:solidFill>
                  <a:srgbClr val="092C64"/>
                </a:solidFill>
                <a:latin typeface="Arial" panose="020B0604020202020204" pitchFamily="34" charset="0"/>
                <a:cs typeface="Arial" panose="020B0604020202020204" pitchFamily="34" charset="0"/>
              </a:rPr>
              <a:t>We protect your interests by ensuring that each project is completed with minimum disruption, and most importantly we stand over our products and every contract we complete.</a:t>
            </a:r>
            <a:endParaRPr lang="en-US" sz="1600" dirty="0">
              <a:solidFill>
                <a:srgbClr val="092C64"/>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2727E070-4359-522B-FD97-4BEF13C99EFC}"/>
              </a:ext>
            </a:extLst>
          </p:cNvPr>
          <p:cNvSpPr txBox="1"/>
          <p:nvPr/>
        </p:nvSpPr>
        <p:spPr>
          <a:xfrm>
            <a:off x="6139035" y="3762532"/>
            <a:ext cx="5743655" cy="1126829"/>
          </a:xfrm>
          <a:prstGeom prst="rect">
            <a:avLst/>
          </a:prstGeom>
          <a:noFill/>
        </p:spPr>
        <p:txBody>
          <a:bodyPr wrap="square" lIns="0" rIns="0" rtlCol="0" anchor="ctr" anchorCtr="0">
            <a:noAutofit/>
          </a:bodyPr>
          <a:lstStyle/>
          <a:p>
            <a:r>
              <a:rPr lang="en-IE" sz="1600" dirty="0">
                <a:solidFill>
                  <a:srgbClr val="092C64"/>
                </a:solidFill>
                <a:latin typeface="Arial" panose="020B0604020202020204" pitchFamily="34" charset="0"/>
                <a:cs typeface="Arial" panose="020B0604020202020204" pitchFamily="34" charset="0"/>
              </a:rPr>
              <a:t>Our reputation and integrity are extremely important to us.</a:t>
            </a:r>
            <a:endParaRPr lang="en-US" sz="1600" dirty="0">
              <a:solidFill>
                <a:srgbClr val="092C64"/>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B695DBD-2D09-F988-E331-0075B56CA3F9}"/>
              </a:ext>
            </a:extLst>
          </p:cNvPr>
          <p:cNvGrpSpPr/>
          <p:nvPr/>
        </p:nvGrpSpPr>
        <p:grpSpPr>
          <a:xfrm>
            <a:off x="5265911" y="2760555"/>
            <a:ext cx="593408" cy="593408"/>
            <a:chOff x="5177951" y="600323"/>
            <a:chExt cx="718024" cy="718024"/>
          </a:xfrm>
          <a:solidFill>
            <a:srgbClr val="092C64"/>
          </a:solidFill>
        </p:grpSpPr>
        <p:sp>
          <p:nvSpPr>
            <p:cNvPr id="4" name="Oval 3">
              <a:extLst>
                <a:ext uri="{FF2B5EF4-FFF2-40B4-BE49-F238E27FC236}">
                  <a16:creationId xmlns:a16="http://schemas.microsoft.com/office/drawing/2014/main" id="{80E475E9-5944-E7BC-21FB-31415DBCE8F5}"/>
                </a:ext>
              </a:extLst>
            </p:cNvPr>
            <p:cNvSpPr/>
            <p:nvPr/>
          </p:nvSpPr>
          <p:spPr>
            <a:xfrm>
              <a:off x="5177951" y="600323"/>
              <a:ext cx="718024" cy="718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58CCE495-A881-348B-9B01-995C24B372BD}"/>
                </a:ext>
              </a:extLst>
            </p:cNvPr>
            <p:cNvGrpSpPr/>
            <p:nvPr/>
          </p:nvGrpSpPr>
          <p:grpSpPr>
            <a:xfrm>
              <a:off x="5368447" y="789274"/>
              <a:ext cx="337032" cy="340123"/>
              <a:chOff x="7021513" y="2890838"/>
              <a:chExt cx="346076" cy="349250"/>
            </a:xfrm>
            <a:grpFill/>
          </p:grpSpPr>
          <p:sp>
            <p:nvSpPr>
              <p:cNvPr id="8" name="Freeform 12">
                <a:extLst>
                  <a:ext uri="{FF2B5EF4-FFF2-40B4-BE49-F238E27FC236}">
                    <a16:creationId xmlns:a16="http://schemas.microsoft.com/office/drawing/2014/main" id="{FB7A352B-3AC2-7EC3-F290-ADCCD0BC83B9}"/>
                  </a:ext>
                </a:extLst>
              </p:cNvPr>
              <p:cNvSpPr>
                <a:spLocks/>
              </p:cNvSpPr>
              <p:nvPr/>
            </p:nvSpPr>
            <p:spPr bwMode="auto">
              <a:xfrm>
                <a:off x="7073901" y="2890838"/>
                <a:ext cx="293688" cy="273050"/>
              </a:xfrm>
              <a:custGeom>
                <a:avLst/>
                <a:gdLst>
                  <a:gd name="T0" fmla="*/ 185 w 185"/>
                  <a:gd name="T1" fmla="*/ 0 h 172"/>
                  <a:gd name="T2" fmla="*/ 48 w 185"/>
                  <a:gd name="T3" fmla="*/ 172 h 172"/>
                  <a:gd name="T4" fmla="*/ 0 w 185"/>
                  <a:gd name="T5" fmla="*/ 124 h 172"/>
                </a:gdLst>
                <a:ahLst/>
                <a:cxnLst>
                  <a:cxn ang="0">
                    <a:pos x="T0" y="T1"/>
                  </a:cxn>
                  <a:cxn ang="0">
                    <a:pos x="T2" y="T3"/>
                  </a:cxn>
                  <a:cxn ang="0">
                    <a:pos x="T4" y="T5"/>
                  </a:cxn>
                </a:cxnLst>
                <a:rect l="0" t="0" r="r" b="b"/>
                <a:pathLst>
                  <a:path w="185" h="172">
                    <a:moveTo>
                      <a:pt x="185" y="0"/>
                    </a:moveTo>
                    <a:lnTo>
                      <a:pt x="48" y="172"/>
                    </a:lnTo>
                    <a:lnTo>
                      <a:pt x="0" y="124"/>
                    </a:lnTo>
                  </a:path>
                </a:pathLst>
              </a:custGeom>
              <a:grpFill/>
              <a:ln w="222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9" name="Freeform 13">
                <a:extLst>
                  <a:ext uri="{FF2B5EF4-FFF2-40B4-BE49-F238E27FC236}">
                    <a16:creationId xmlns:a16="http://schemas.microsoft.com/office/drawing/2014/main" id="{FBB87295-29DD-310B-09FC-5BB2CD1A2CEC}"/>
                  </a:ext>
                </a:extLst>
              </p:cNvPr>
              <p:cNvSpPr>
                <a:spLocks/>
              </p:cNvSpPr>
              <p:nvPr/>
            </p:nvSpPr>
            <p:spPr bwMode="auto">
              <a:xfrm>
                <a:off x="7021513" y="2967038"/>
                <a:ext cx="271463" cy="273050"/>
              </a:xfrm>
              <a:custGeom>
                <a:avLst/>
                <a:gdLst>
                  <a:gd name="T0" fmla="*/ 71 w 72"/>
                  <a:gd name="T1" fmla="*/ 28 h 72"/>
                  <a:gd name="T2" fmla="*/ 72 w 72"/>
                  <a:gd name="T3" fmla="*/ 36 h 72"/>
                  <a:gd name="T4" fmla="*/ 36 w 72"/>
                  <a:gd name="T5" fmla="*/ 72 h 72"/>
                  <a:gd name="T6" fmla="*/ 0 w 72"/>
                  <a:gd name="T7" fmla="*/ 36 h 72"/>
                  <a:gd name="T8" fmla="*/ 36 w 72"/>
                  <a:gd name="T9" fmla="*/ 0 h 72"/>
                  <a:gd name="T10" fmla="*/ 52 w 72"/>
                  <a:gd name="T11" fmla="*/ 4 h 72"/>
                </a:gdLst>
                <a:ahLst/>
                <a:cxnLst>
                  <a:cxn ang="0">
                    <a:pos x="T0" y="T1"/>
                  </a:cxn>
                  <a:cxn ang="0">
                    <a:pos x="T2" y="T3"/>
                  </a:cxn>
                  <a:cxn ang="0">
                    <a:pos x="T4" y="T5"/>
                  </a:cxn>
                  <a:cxn ang="0">
                    <a:pos x="T6" y="T7"/>
                  </a:cxn>
                  <a:cxn ang="0">
                    <a:pos x="T8" y="T9"/>
                  </a:cxn>
                  <a:cxn ang="0">
                    <a:pos x="T10" y="T11"/>
                  </a:cxn>
                </a:cxnLst>
                <a:rect l="0" t="0" r="r" b="b"/>
                <a:pathLst>
                  <a:path w="72" h="72">
                    <a:moveTo>
                      <a:pt x="71" y="28"/>
                    </a:moveTo>
                    <a:cubicBezTo>
                      <a:pt x="72" y="31"/>
                      <a:pt x="72" y="33"/>
                      <a:pt x="72" y="36"/>
                    </a:cubicBezTo>
                    <a:cubicBezTo>
                      <a:pt x="72" y="56"/>
                      <a:pt x="56" y="72"/>
                      <a:pt x="36" y="72"/>
                    </a:cubicBezTo>
                    <a:cubicBezTo>
                      <a:pt x="16" y="72"/>
                      <a:pt x="0" y="56"/>
                      <a:pt x="0" y="36"/>
                    </a:cubicBezTo>
                    <a:cubicBezTo>
                      <a:pt x="0" y="16"/>
                      <a:pt x="16" y="0"/>
                      <a:pt x="36" y="0"/>
                    </a:cubicBezTo>
                    <a:cubicBezTo>
                      <a:pt x="42" y="0"/>
                      <a:pt x="47" y="1"/>
                      <a:pt x="52" y="4"/>
                    </a:cubicBezTo>
                  </a:path>
                </a:pathLst>
              </a:custGeom>
              <a:grpFill/>
              <a:ln w="222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grpSp>
      </p:grpSp>
      <p:grpSp>
        <p:nvGrpSpPr>
          <p:cNvPr id="10" name="Group 9">
            <a:extLst>
              <a:ext uri="{FF2B5EF4-FFF2-40B4-BE49-F238E27FC236}">
                <a16:creationId xmlns:a16="http://schemas.microsoft.com/office/drawing/2014/main" id="{90443A36-4644-3FED-CFC9-E89B8FA45433}"/>
              </a:ext>
            </a:extLst>
          </p:cNvPr>
          <p:cNvGrpSpPr/>
          <p:nvPr/>
        </p:nvGrpSpPr>
        <p:grpSpPr>
          <a:xfrm>
            <a:off x="5265911" y="4069624"/>
            <a:ext cx="593408" cy="593408"/>
            <a:chOff x="5177951" y="600323"/>
            <a:chExt cx="718024" cy="718024"/>
          </a:xfrm>
          <a:solidFill>
            <a:srgbClr val="092C64"/>
          </a:solidFill>
        </p:grpSpPr>
        <p:sp>
          <p:nvSpPr>
            <p:cNvPr id="11" name="Oval 10">
              <a:extLst>
                <a:ext uri="{FF2B5EF4-FFF2-40B4-BE49-F238E27FC236}">
                  <a16:creationId xmlns:a16="http://schemas.microsoft.com/office/drawing/2014/main" id="{42D00903-17BF-5F1E-4D31-D97D0C9EB3FE}"/>
                </a:ext>
              </a:extLst>
            </p:cNvPr>
            <p:cNvSpPr/>
            <p:nvPr/>
          </p:nvSpPr>
          <p:spPr>
            <a:xfrm>
              <a:off x="5177951" y="600323"/>
              <a:ext cx="718024" cy="718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3F811496-B1EB-10F6-1E09-408AFD44AC6A}"/>
                </a:ext>
              </a:extLst>
            </p:cNvPr>
            <p:cNvGrpSpPr/>
            <p:nvPr/>
          </p:nvGrpSpPr>
          <p:grpSpPr>
            <a:xfrm>
              <a:off x="5368447" y="789274"/>
              <a:ext cx="337032" cy="340123"/>
              <a:chOff x="7021513" y="2890838"/>
              <a:chExt cx="346076" cy="349250"/>
            </a:xfrm>
            <a:grpFill/>
          </p:grpSpPr>
          <p:sp>
            <p:nvSpPr>
              <p:cNvPr id="13" name="Freeform 12">
                <a:extLst>
                  <a:ext uri="{FF2B5EF4-FFF2-40B4-BE49-F238E27FC236}">
                    <a16:creationId xmlns:a16="http://schemas.microsoft.com/office/drawing/2014/main" id="{C991DF20-3A96-6203-669E-B603A780B52F}"/>
                  </a:ext>
                </a:extLst>
              </p:cNvPr>
              <p:cNvSpPr>
                <a:spLocks/>
              </p:cNvSpPr>
              <p:nvPr/>
            </p:nvSpPr>
            <p:spPr bwMode="auto">
              <a:xfrm>
                <a:off x="7073901" y="2890838"/>
                <a:ext cx="293688" cy="273050"/>
              </a:xfrm>
              <a:custGeom>
                <a:avLst/>
                <a:gdLst>
                  <a:gd name="T0" fmla="*/ 185 w 185"/>
                  <a:gd name="T1" fmla="*/ 0 h 172"/>
                  <a:gd name="T2" fmla="*/ 48 w 185"/>
                  <a:gd name="T3" fmla="*/ 172 h 172"/>
                  <a:gd name="T4" fmla="*/ 0 w 185"/>
                  <a:gd name="T5" fmla="*/ 124 h 172"/>
                </a:gdLst>
                <a:ahLst/>
                <a:cxnLst>
                  <a:cxn ang="0">
                    <a:pos x="T0" y="T1"/>
                  </a:cxn>
                  <a:cxn ang="0">
                    <a:pos x="T2" y="T3"/>
                  </a:cxn>
                  <a:cxn ang="0">
                    <a:pos x="T4" y="T5"/>
                  </a:cxn>
                </a:cxnLst>
                <a:rect l="0" t="0" r="r" b="b"/>
                <a:pathLst>
                  <a:path w="185" h="172">
                    <a:moveTo>
                      <a:pt x="185" y="0"/>
                    </a:moveTo>
                    <a:lnTo>
                      <a:pt x="48" y="172"/>
                    </a:lnTo>
                    <a:lnTo>
                      <a:pt x="0" y="124"/>
                    </a:lnTo>
                  </a:path>
                </a:pathLst>
              </a:custGeom>
              <a:grpFill/>
              <a:ln w="222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4" name="Freeform 13">
                <a:extLst>
                  <a:ext uri="{FF2B5EF4-FFF2-40B4-BE49-F238E27FC236}">
                    <a16:creationId xmlns:a16="http://schemas.microsoft.com/office/drawing/2014/main" id="{AA1891FE-7F67-089D-F6FE-2AAF1D6E81D8}"/>
                  </a:ext>
                </a:extLst>
              </p:cNvPr>
              <p:cNvSpPr>
                <a:spLocks/>
              </p:cNvSpPr>
              <p:nvPr/>
            </p:nvSpPr>
            <p:spPr bwMode="auto">
              <a:xfrm>
                <a:off x="7021513" y="2967038"/>
                <a:ext cx="271463" cy="273050"/>
              </a:xfrm>
              <a:custGeom>
                <a:avLst/>
                <a:gdLst>
                  <a:gd name="T0" fmla="*/ 71 w 72"/>
                  <a:gd name="T1" fmla="*/ 28 h 72"/>
                  <a:gd name="T2" fmla="*/ 72 w 72"/>
                  <a:gd name="T3" fmla="*/ 36 h 72"/>
                  <a:gd name="T4" fmla="*/ 36 w 72"/>
                  <a:gd name="T5" fmla="*/ 72 h 72"/>
                  <a:gd name="T6" fmla="*/ 0 w 72"/>
                  <a:gd name="T7" fmla="*/ 36 h 72"/>
                  <a:gd name="T8" fmla="*/ 36 w 72"/>
                  <a:gd name="T9" fmla="*/ 0 h 72"/>
                  <a:gd name="T10" fmla="*/ 52 w 72"/>
                  <a:gd name="T11" fmla="*/ 4 h 72"/>
                </a:gdLst>
                <a:ahLst/>
                <a:cxnLst>
                  <a:cxn ang="0">
                    <a:pos x="T0" y="T1"/>
                  </a:cxn>
                  <a:cxn ang="0">
                    <a:pos x="T2" y="T3"/>
                  </a:cxn>
                  <a:cxn ang="0">
                    <a:pos x="T4" y="T5"/>
                  </a:cxn>
                  <a:cxn ang="0">
                    <a:pos x="T6" y="T7"/>
                  </a:cxn>
                  <a:cxn ang="0">
                    <a:pos x="T8" y="T9"/>
                  </a:cxn>
                  <a:cxn ang="0">
                    <a:pos x="T10" y="T11"/>
                  </a:cxn>
                </a:cxnLst>
                <a:rect l="0" t="0" r="r" b="b"/>
                <a:pathLst>
                  <a:path w="72" h="72">
                    <a:moveTo>
                      <a:pt x="71" y="28"/>
                    </a:moveTo>
                    <a:cubicBezTo>
                      <a:pt x="72" y="31"/>
                      <a:pt x="72" y="33"/>
                      <a:pt x="72" y="36"/>
                    </a:cubicBezTo>
                    <a:cubicBezTo>
                      <a:pt x="72" y="56"/>
                      <a:pt x="56" y="72"/>
                      <a:pt x="36" y="72"/>
                    </a:cubicBezTo>
                    <a:cubicBezTo>
                      <a:pt x="16" y="72"/>
                      <a:pt x="0" y="56"/>
                      <a:pt x="0" y="36"/>
                    </a:cubicBezTo>
                    <a:cubicBezTo>
                      <a:pt x="0" y="16"/>
                      <a:pt x="16" y="0"/>
                      <a:pt x="36" y="0"/>
                    </a:cubicBezTo>
                    <a:cubicBezTo>
                      <a:pt x="42" y="0"/>
                      <a:pt x="47" y="1"/>
                      <a:pt x="52" y="4"/>
                    </a:cubicBezTo>
                  </a:path>
                </a:pathLst>
              </a:custGeom>
              <a:grpFill/>
              <a:ln w="222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grpSp>
      </p:grpSp>
      <p:pic>
        <p:nvPicPr>
          <p:cNvPr id="15" name="Picture 14" descr="A blue and orange logo&#10;&#10;Description automatically generated">
            <a:extLst>
              <a:ext uri="{FF2B5EF4-FFF2-40B4-BE49-F238E27FC236}">
                <a16:creationId xmlns:a16="http://schemas.microsoft.com/office/drawing/2014/main" id="{6C28DE63-4275-24F7-6C50-41C7408B5A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3253" y="330604"/>
            <a:ext cx="2379578" cy="712198"/>
          </a:xfrm>
          <a:prstGeom prst="rect">
            <a:avLst/>
          </a:prstGeom>
        </p:spPr>
      </p:pic>
      <p:pic>
        <p:nvPicPr>
          <p:cNvPr id="16" name="Graphic 15" descr="Open quotation mark with solid fill">
            <a:extLst>
              <a:ext uri="{FF2B5EF4-FFF2-40B4-BE49-F238E27FC236}">
                <a16:creationId xmlns:a16="http://schemas.microsoft.com/office/drawing/2014/main" id="{3CEB21AE-C5B6-FD94-6196-5B4D51390A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321245" y="5526846"/>
            <a:ext cx="1295400" cy="1295400"/>
          </a:xfrm>
          <a:prstGeom prst="rect">
            <a:avLst/>
          </a:prstGeom>
        </p:spPr>
      </p:pic>
    </p:spTree>
    <p:extLst>
      <p:ext uri="{BB962C8B-B14F-4D97-AF65-F5344CB8AC3E}">
        <p14:creationId xmlns:p14="http://schemas.microsoft.com/office/powerpoint/2010/main" val="460008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F098E1F-6786-4DE8-8942-2FD732B1C857}"/>
              </a:ext>
            </a:extLst>
          </p:cNvPr>
          <p:cNvGrpSpPr/>
          <p:nvPr/>
        </p:nvGrpSpPr>
        <p:grpSpPr>
          <a:xfrm>
            <a:off x="-295565" y="-201246"/>
            <a:ext cx="12635347" cy="7156227"/>
            <a:chOff x="-1" y="0"/>
            <a:chExt cx="12339783" cy="6959024"/>
          </a:xfrm>
        </p:grpSpPr>
        <p:pic>
          <p:nvPicPr>
            <p:cNvPr id="12" name="Picture 11" descr="A close up of a machine&#10;&#10;Description automatically generated">
              <a:extLst>
                <a:ext uri="{FF2B5EF4-FFF2-40B4-BE49-F238E27FC236}">
                  <a16:creationId xmlns:a16="http://schemas.microsoft.com/office/drawing/2014/main" id="{9242C45F-A68E-FB29-D9ED-CE2D5F078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13" name="Rectangle 12">
              <a:extLst>
                <a:ext uri="{FF2B5EF4-FFF2-40B4-BE49-F238E27FC236}">
                  <a16:creationId xmlns:a16="http://schemas.microsoft.com/office/drawing/2014/main" id="{754BC651-F513-4D44-4E22-FCDEF0ADBA8C}"/>
                </a:ext>
              </a:extLst>
            </p:cNvPr>
            <p:cNvSpPr/>
            <p:nvPr/>
          </p:nvSpPr>
          <p:spPr>
            <a:xfrm>
              <a:off x="147782" y="101025"/>
              <a:ext cx="12192000" cy="6857999"/>
            </a:xfrm>
            <a:prstGeom prst="rect">
              <a:avLst/>
            </a:prstGeom>
            <a:gradFill>
              <a:gsLst>
                <a:gs pos="0">
                  <a:schemeClr val="bg1">
                    <a:alpha val="45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11B37B4-36E7-B836-20DE-EAC416252235}"/>
              </a:ext>
            </a:extLst>
          </p:cNvPr>
          <p:cNvSpPr>
            <a:spLocks noGrp="1"/>
          </p:cNvSpPr>
          <p:nvPr>
            <p:ph type="title"/>
          </p:nvPr>
        </p:nvSpPr>
        <p:spPr>
          <a:xfrm>
            <a:off x="331886" y="-21186"/>
            <a:ext cx="11522075" cy="935039"/>
          </a:xfrm>
        </p:spPr>
        <p:txBody>
          <a:bodyPr/>
          <a:lstStyle/>
          <a:p>
            <a:r>
              <a:rPr lang="en-US" b="1" dirty="0">
                <a:solidFill>
                  <a:srgbClr val="092C64"/>
                </a:solidFill>
                <a:latin typeface="Arial" panose="020B0604020202020204" pitchFamily="34" charset="0"/>
                <a:cs typeface="Arial" panose="020B0604020202020204" pitchFamily="34" charset="0"/>
              </a:rPr>
              <a:t>Our Solutions</a:t>
            </a:r>
          </a:p>
        </p:txBody>
      </p:sp>
      <p:sp>
        <p:nvSpPr>
          <p:cNvPr id="55" name="Slide Number Placeholder 5">
            <a:extLst>
              <a:ext uri="{FF2B5EF4-FFF2-40B4-BE49-F238E27FC236}">
                <a16:creationId xmlns:a16="http://schemas.microsoft.com/office/drawing/2014/main" id="{CF82F02D-567C-5659-0257-3062EC94A4B3}"/>
              </a:ext>
            </a:extLst>
          </p:cNvPr>
          <p:cNvSpPr>
            <a:spLocks noGrp="1"/>
          </p:cNvSpPr>
          <p:nvPr>
            <p:ph type="sldNum" sz="quarter" idx="12"/>
          </p:nvPr>
        </p:nvSpPr>
        <p:spPr>
          <a:xfrm>
            <a:off x="10693653" y="6356350"/>
            <a:ext cx="1163385" cy="365125"/>
          </a:xfrm>
        </p:spPr>
        <p:txBody>
          <a:bodyPr/>
          <a:lstStyle>
            <a:lvl1pPr>
              <a:defRPr sz="16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DC47603-AEA8-43BA-9C2F-14B586BD249D}" type="slidenum">
              <a:rPr kumimoji="0" lang="en-US" sz="16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Single Corner Snipped 3">
            <a:extLst>
              <a:ext uri="{FF2B5EF4-FFF2-40B4-BE49-F238E27FC236}">
                <a16:creationId xmlns:a16="http://schemas.microsoft.com/office/drawing/2014/main" id="{DAC08EA4-71A9-6655-F713-DACA6D6E3CBF}"/>
              </a:ext>
            </a:extLst>
          </p:cNvPr>
          <p:cNvSpPr/>
          <p:nvPr/>
        </p:nvSpPr>
        <p:spPr>
          <a:xfrm>
            <a:off x="0" y="742960"/>
            <a:ext cx="5822626" cy="1305849"/>
          </a:xfrm>
          <a:prstGeom prst="snip1Rect">
            <a:avLst>
              <a:gd name="adj" fmla="val 8018"/>
            </a:avLst>
          </a:prstGeom>
          <a:solidFill>
            <a:srgbClr val="092C64"/>
          </a:solidFill>
          <a:ln>
            <a:solidFill>
              <a:srgbClr val="F599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8EE3E513-FF4B-12FB-89FD-2D9E69842D80}"/>
              </a:ext>
            </a:extLst>
          </p:cNvPr>
          <p:cNvSpPr txBox="1"/>
          <p:nvPr/>
        </p:nvSpPr>
        <p:spPr>
          <a:xfrm>
            <a:off x="331886" y="753972"/>
            <a:ext cx="217117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Doors &amp; Automation</a:t>
            </a:r>
          </a:p>
        </p:txBody>
      </p:sp>
      <p:sp>
        <p:nvSpPr>
          <p:cNvPr id="93" name="TextBox 92">
            <a:extLst>
              <a:ext uri="{FF2B5EF4-FFF2-40B4-BE49-F238E27FC236}">
                <a16:creationId xmlns:a16="http://schemas.microsoft.com/office/drawing/2014/main" id="{339B884B-5CDA-A91C-7A19-129DFC870471}"/>
              </a:ext>
            </a:extLst>
          </p:cNvPr>
          <p:cNvSpPr txBox="1"/>
          <p:nvPr/>
        </p:nvSpPr>
        <p:spPr>
          <a:xfrm>
            <a:off x="307959" y="1033705"/>
            <a:ext cx="396775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Our specialist doors division offers an unsurpassed level of expertise with a full design, manufacture, installation and maintenance service for sliding, revolving and swing doors. Nationwide coverage, locally supported.</a:t>
            </a:r>
            <a:endPar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9" name="Rectangle: Single Corner Snipped 78">
            <a:extLst>
              <a:ext uri="{FF2B5EF4-FFF2-40B4-BE49-F238E27FC236}">
                <a16:creationId xmlns:a16="http://schemas.microsoft.com/office/drawing/2014/main" id="{EFEE8496-F828-B93C-51CE-08A5746057C8}"/>
              </a:ext>
            </a:extLst>
          </p:cNvPr>
          <p:cNvSpPr/>
          <p:nvPr/>
        </p:nvSpPr>
        <p:spPr>
          <a:xfrm>
            <a:off x="0" y="3962071"/>
            <a:ext cx="5822626" cy="1305849"/>
          </a:xfrm>
          <a:prstGeom prst="snip1Rect">
            <a:avLst>
              <a:gd name="adj" fmla="val 8018"/>
            </a:avLst>
          </a:prstGeom>
          <a:solidFill>
            <a:srgbClr val="092C64"/>
          </a:solidFill>
          <a:ln>
            <a:solidFill>
              <a:srgbClr val="F599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0B6C9C4D-96B3-0C82-54A4-D087FCA53751}"/>
              </a:ext>
            </a:extLst>
          </p:cNvPr>
          <p:cNvSpPr txBox="1"/>
          <p:nvPr/>
        </p:nvSpPr>
        <p:spPr>
          <a:xfrm>
            <a:off x="344021" y="3946522"/>
            <a:ext cx="115044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Turnstiles</a:t>
            </a:r>
          </a:p>
        </p:txBody>
      </p:sp>
      <p:sp>
        <p:nvSpPr>
          <p:cNvPr id="83" name="TextBox 82">
            <a:extLst>
              <a:ext uri="{FF2B5EF4-FFF2-40B4-BE49-F238E27FC236}">
                <a16:creationId xmlns:a16="http://schemas.microsoft.com/office/drawing/2014/main" id="{CAC85AAC-20BF-430C-C585-4BB113BFAA58}"/>
              </a:ext>
            </a:extLst>
          </p:cNvPr>
          <p:cNvSpPr txBox="1"/>
          <p:nvPr/>
        </p:nvSpPr>
        <p:spPr>
          <a:xfrm>
            <a:off x="344021" y="4287767"/>
            <a:ext cx="40946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Our superb range of high-quality turnstiles are truly exceptional. Make an impressive entrance with Electro Automation and take control of your entrance area in a low cost secure and attractive environment. </a:t>
            </a: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t>
            </a:r>
          </a:p>
        </p:txBody>
      </p:sp>
      <p:sp>
        <p:nvSpPr>
          <p:cNvPr id="73" name="Rectangle: Single Corner Snipped 72">
            <a:extLst>
              <a:ext uri="{FF2B5EF4-FFF2-40B4-BE49-F238E27FC236}">
                <a16:creationId xmlns:a16="http://schemas.microsoft.com/office/drawing/2014/main" id="{F5324749-E281-4CE6-967D-D55A379CECC9}"/>
              </a:ext>
            </a:extLst>
          </p:cNvPr>
          <p:cNvSpPr/>
          <p:nvPr/>
        </p:nvSpPr>
        <p:spPr>
          <a:xfrm>
            <a:off x="0" y="2406156"/>
            <a:ext cx="5822626" cy="1305849"/>
          </a:xfrm>
          <a:prstGeom prst="snip1Rect">
            <a:avLst>
              <a:gd name="adj" fmla="val 8018"/>
            </a:avLst>
          </a:prstGeom>
          <a:solidFill>
            <a:srgbClr val="092C64"/>
          </a:solidFill>
          <a:ln>
            <a:solidFill>
              <a:srgbClr val="F599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D14E599D-8477-7768-04E8-C2CE7869CDAD}"/>
              </a:ext>
            </a:extLst>
          </p:cNvPr>
          <p:cNvSpPr txBox="1"/>
          <p:nvPr/>
        </p:nvSpPr>
        <p:spPr>
          <a:xfrm>
            <a:off x="344021" y="2425372"/>
            <a:ext cx="168828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Access Control</a:t>
            </a:r>
            <a:endPar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86" name="TextBox 85">
            <a:extLst>
              <a:ext uri="{FF2B5EF4-FFF2-40B4-BE49-F238E27FC236}">
                <a16:creationId xmlns:a16="http://schemas.microsoft.com/office/drawing/2014/main" id="{5CCC9331-F0B7-6498-9CD6-9A0C71AEF4EB}"/>
              </a:ext>
            </a:extLst>
          </p:cNvPr>
          <p:cNvSpPr txBox="1"/>
          <p:nvPr/>
        </p:nvSpPr>
        <p:spPr>
          <a:xfrm>
            <a:off x="331886" y="2684473"/>
            <a:ext cx="38956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Control who comes into your premises, at what time and at what entrance. We can improve your security and health and safety, reduce losses, and greatly reduce your costs and staffing levels. Access Control can be linked to barriers, doors and gates</a:t>
            </a:r>
            <a:endPar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6" name="Rectangle: Single Corner Snipped 95">
            <a:extLst>
              <a:ext uri="{FF2B5EF4-FFF2-40B4-BE49-F238E27FC236}">
                <a16:creationId xmlns:a16="http://schemas.microsoft.com/office/drawing/2014/main" id="{78E5B465-7771-15CE-79AF-D2234C60C870}"/>
              </a:ext>
            </a:extLst>
          </p:cNvPr>
          <p:cNvSpPr/>
          <p:nvPr/>
        </p:nvSpPr>
        <p:spPr>
          <a:xfrm flipH="1">
            <a:off x="6381509" y="2407430"/>
            <a:ext cx="5822626" cy="1305849"/>
          </a:xfrm>
          <a:prstGeom prst="snip1Rect">
            <a:avLst>
              <a:gd name="adj" fmla="val 8018"/>
            </a:avLst>
          </a:prstGeom>
          <a:solidFill>
            <a:srgbClr val="092C64"/>
          </a:solidFill>
          <a:ln>
            <a:solidFill>
              <a:srgbClr val="F599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6E0D293B-3B63-31D3-B417-F2D090F1C25D}"/>
              </a:ext>
            </a:extLst>
          </p:cNvPr>
          <p:cNvSpPr txBox="1"/>
          <p:nvPr/>
        </p:nvSpPr>
        <p:spPr>
          <a:xfrm>
            <a:off x="7984074" y="2515196"/>
            <a:ext cx="200516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Video Surveillance</a:t>
            </a:r>
          </a:p>
        </p:txBody>
      </p:sp>
      <p:sp>
        <p:nvSpPr>
          <p:cNvPr id="101" name="TextBox 100">
            <a:extLst>
              <a:ext uri="{FF2B5EF4-FFF2-40B4-BE49-F238E27FC236}">
                <a16:creationId xmlns:a16="http://schemas.microsoft.com/office/drawing/2014/main" id="{C92DB8E7-7029-7F47-6E5F-E2535ED5A411}"/>
              </a:ext>
            </a:extLst>
          </p:cNvPr>
          <p:cNvSpPr txBox="1"/>
          <p:nvPr/>
        </p:nvSpPr>
        <p:spPr>
          <a:xfrm>
            <a:off x="7984074" y="2856441"/>
            <a:ext cx="38956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Monitor your building with a choice of On prem or cloud-based video surveillance.  </a:t>
            </a:r>
            <a:r>
              <a:rPr lang="en-US" sz="1200" dirty="0">
                <a:solidFill>
                  <a:prstClr val="white"/>
                </a:solidFill>
                <a:latin typeface="roboto" panose="02000000000000000000" pitchFamily="2" charset="0"/>
                <a:ea typeface="roboto" panose="02000000000000000000" pitchFamily="2" charset="0"/>
                <a:cs typeface="roboto" panose="02000000000000000000" pitchFamily="2" charset="0"/>
              </a:rPr>
              <a:t>We use a range of AI search technology to make searching for items or people easy</a:t>
            </a:r>
            <a:endPar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7" name="Rectangle: Single Corner Snipped 96">
            <a:extLst>
              <a:ext uri="{FF2B5EF4-FFF2-40B4-BE49-F238E27FC236}">
                <a16:creationId xmlns:a16="http://schemas.microsoft.com/office/drawing/2014/main" id="{69119C44-6273-9DC0-1C81-26001CCDA583}"/>
              </a:ext>
            </a:extLst>
          </p:cNvPr>
          <p:cNvSpPr/>
          <p:nvPr/>
        </p:nvSpPr>
        <p:spPr>
          <a:xfrm flipH="1">
            <a:off x="6381509" y="742960"/>
            <a:ext cx="5822626" cy="1305849"/>
          </a:xfrm>
          <a:prstGeom prst="snip1Rect">
            <a:avLst>
              <a:gd name="adj" fmla="val 8018"/>
            </a:avLst>
          </a:prstGeom>
          <a:solidFill>
            <a:srgbClr val="092C64"/>
          </a:solidFill>
          <a:ln>
            <a:solidFill>
              <a:srgbClr val="F599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4A5A6D49-4769-C51E-537F-0C19599083CD}"/>
              </a:ext>
            </a:extLst>
          </p:cNvPr>
          <p:cNvSpPr txBox="1"/>
          <p:nvPr/>
        </p:nvSpPr>
        <p:spPr>
          <a:xfrm>
            <a:off x="7984074" y="850726"/>
            <a:ext cx="21503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Gates &amp; Automation</a:t>
            </a:r>
          </a:p>
        </p:txBody>
      </p:sp>
      <p:sp>
        <p:nvSpPr>
          <p:cNvPr id="104" name="TextBox 103">
            <a:extLst>
              <a:ext uri="{FF2B5EF4-FFF2-40B4-BE49-F238E27FC236}">
                <a16:creationId xmlns:a16="http://schemas.microsoft.com/office/drawing/2014/main" id="{762BA5D5-0FA7-4530-4771-64F87A53E341}"/>
              </a:ext>
            </a:extLst>
          </p:cNvPr>
          <p:cNvSpPr txBox="1"/>
          <p:nvPr/>
        </p:nvSpPr>
        <p:spPr>
          <a:xfrm>
            <a:off x="7984074" y="1191971"/>
            <a:ext cx="38956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Automatic gates combine security with convenience and are accepted as one of the most efficient methods of perimeter control.  </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8" name="Rectangle: Single Corner Snipped 97">
            <a:extLst>
              <a:ext uri="{FF2B5EF4-FFF2-40B4-BE49-F238E27FC236}">
                <a16:creationId xmlns:a16="http://schemas.microsoft.com/office/drawing/2014/main" id="{03A40E8B-F0EC-DBA0-7A73-1BF7E69CB15F}"/>
              </a:ext>
            </a:extLst>
          </p:cNvPr>
          <p:cNvSpPr/>
          <p:nvPr/>
        </p:nvSpPr>
        <p:spPr>
          <a:xfrm flipH="1">
            <a:off x="6381509" y="3961186"/>
            <a:ext cx="5822626" cy="1305849"/>
          </a:xfrm>
          <a:prstGeom prst="snip1Rect">
            <a:avLst>
              <a:gd name="adj" fmla="val 8018"/>
            </a:avLst>
          </a:prstGeom>
          <a:solidFill>
            <a:srgbClr val="092C64"/>
          </a:solidFill>
          <a:ln>
            <a:solidFill>
              <a:srgbClr val="F599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C01564CE-77BA-32F8-94FF-57CEEA17A472}"/>
              </a:ext>
            </a:extLst>
          </p:cNvPr>
          <p:cNvSpPr txBox="1"/>
          <p:nvPr/>
        </p:nvSpPr>
        <p:spPr>
          <a:xfrm>
            <a:off x="7984074" y="3929958"/>
            <a:ext cx="50366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ITS</a:t>
            </a:r>
          </a:p>
        </p:txBody>
      </p:sp>
      <p:sp>
        <p:nvSpPr>
          <p:cNvPr id="111" name="TextBox 110">
            <a:extLst>
              <a:ext uri="{FF2B5EF4-FFF2-40B4-BE49-F238E27FC236}">
                <a16:creationId xmlns:a16="http://schemas.microsoft.com/office/drawing/2014/main" id="{2F40E6E9-4DDB-08BE-6BC7-BC9B1B37A1E4}"/>
              </a:ext>
            </a:extLst>
          </p:cNvPr>
          <p:cNvSpPr txBox="1"/>
          <p:nvPr/>
        </p:nvSpPr>
        <p:spPr>
          <a:xfrm>
            <a:off x="7984073" y="4251372"/>
            <a:ext cx="38956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Electro constantly innovates in the areas of Intelligent Transport Equipment, Data Capture and Analytics, Car Parking, transport systems, and more recently CAV and EV Charging, all brought together within our ITS division.</a:t>
            </a:r>
            <a:endPar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Rectangle: Single Corner Snipped 2">
            <a:extLst>
              <a:ext uri="{FF2B5EF4-FFF2-40B4-BE49-F238E27FC236}">
                <a16:creationId xmlns:a16="http://schemas.microsoft.com/office/drawing/2014/main" id="{B9354D91-AB37-EB14-5AA0-5AEA88EBBFF7}"/>
              </a:ext>
            </a:extLst>
          </p:cNvPr>
          <p:cNvSpPr/>
          <p:nvPr/>
        </p:nvSpPr>
        <p:spPr>
          <a:xfrm>
            <a:off x="0" y="5549603"/>
            <a:ext cx="5822626" cy="1305849"/>
          </a:xfrm>
          <a:prstGeom prst="snip1Rect">
            <a:avLst>
              <a:gd name="adj" fmla="val 8018"/>
            </a:avLst>
          </a:prstGeom>
          <a:solidFill>
            <a:srgbClr val="092C64"/>
          </a:solidFill>
          <a:ln>
            <a:solidFill>
              <a:srgbClr val="F599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D99BF16-03FB-15BA-869F-0B8611DC5674}"/>
              </a:ext>
            </a:extLst>
          </p:cNvPr>
          <p:cNvSpPr txBox="1"/>
          <p:nvPr/>
        </p:nvSpPr>
        <p:spPr>
          <a:xfrm>
            <a:off x="344021" y="5657369"/>
            <a:ext cx="223651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Car Parking Systems</a:t>
            </a:r>
          </a:p>
        </p:txBody>
      </p:sp>
      <p:sp>
        <p:nvSpPr>
          <p:cNvPr id="6" name="TextBox 5">
            <a:extLst>
              <a:ext uri="{FF2B5EF4-FFF2-40B4-BE49-F238E27FC236}">
                <a16:creationId xmlns:a16="http://schemas.microsoft.com/office/drawing/2014/main" id="{A6D6114F-D315-E0E2-A8FA-8F59FB38416F}"/>
              </a:ext>
            </a:extLst>
          </p:cNvPr>
          <p:cNvSpPr txBox="1"/>
          <p:nvPr/>
        </p:nvSpPr>
        <p:spPr>
          <a:xfrm>
            <a:off x="344021" y="5941197"/>
            <a:ext cx="38956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We are the leaders in car park control. Our HUB Parking Technology parking systems are exceptional, and when combined with Electro’s unparalleled 24/7 technical support </a:t>
            </a: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t>
            </a:r>
          </a:p>
        </p:txBody>
      </p:sp>
      <p:sp>
        <p:nvSpPr>
          <p:cNvPr id="8" name="Rectangle: Single Corner Snipped 7">
            <a:extLst>
              <a:ext uri="{FF2B5EF4-FFF2-40B4-BE49-F238E27FC236}">
                <a16:creationId xmlns:a16="http://schemas.microsoft.com/office/drawing/2014/main" id="{470507F6-880C-CA6F-2160-D61F27CA9580}"/>
              </a:ext>
            </a:extLst>
          </p:cNvPr>
          <p:cNvSpPr/>
          <p:nvPr/>
        </p:nvSpPr>
        <p:spPr>
          <a:xfrm flipH="1">
            <a:off x="6381509" y="5552151"/>
            <a:ext cx="5822626" cy="1305849"/>
          </a:xfrm>
          <a:prstGeom prst="snip1Rect">
            <a:avLst>
              <a:gd name="adj" fmla="val 8018"/>
            </a:avLst>
          </a:prstGeom>
          <a:solidFill>
            <a:srgbClr val="092C64"/>
          </a:solidFill>
          <a:ln>
            <a:solidFill>
              <a:srgbClr val="F599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77308DF-B72F-EC6C-E06B-BD8BFCAC1B4E}"/>
              </a:ext>
            </a:extLst>
          </p:cNvPr>
          <p:cNvSpPr txBox="1"/>
          <p:nvPr/>
        </p:nvSpPr>
        <p:spPr>
          <a:xfrm>
            <a:off x="7984073" y="5578849"/>
            <a:ext cx="243355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Traffic Control Barriers</a:t>
            </a:r>
          </a:p>
        </p:txBody>
      </p:sp>
      <p:sp>
        <p:nvSpPr>
          <p:cNvPr id="11" name="TextBox 10">
            <a:extLst>
              <a:ext uri="{FF2B5EF4-FFF2-40B4-BE49-F238E27FC236}">
                <a16:creationId xmlns:a16="http://schemas.microsoft.com/office/drawing/2014/main" id="{DC35D944-5137-2A18-B82C-A6C06C78B97D}"/>
              </a:ext>
            </a:extLst>
          </p:cNvPr>
          <p:cNvSpPr txBox="1"/>
          <p:nvPr/>
        </p:nvSpPr>
        <p:spPr>
          <a:xfrm>
            <a:off x="7984073" y="5861888"/>
            <a:ext cx="38956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Automatic Bollards provided by Electro provide a high degree of security in a discreet and aesthetically pleasing manner.  All of our automated barriers can operate independently or can integrate seamlessly with Access Control</a:t>
            </a:r>
            <a:endPar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9" name="Picture 18" descr="A round metal structure with a glass door&#10;&#10;Description automatically generated">
            <a:extLst>
              <a:ext uri="{FF2B5EF4-FFF2-40B4-BE49-F238E27FC236}">
                <a16:creationId xmlns:a16="http://schemas.microsoft.com/office/drawing/2014/main" id="{2CE3BA1D-A0C7-3CEB-C019-AA5BB7C17F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9637" y="457722"/>
            <a:ext cx="2695575" cy="1695450"/>
          </a:xfrm>
          <a:prstGeom prst="rect">
            <a:avLst/>
          </a:prstGeom>
        </p:spPr>
      </p:pic>
      <p:pic>
        <p:nvPicPr>
          <p:cNvPr id="21" name="Picture 20" descr="A close-up of a gate&#10;&#10;Description automatically generated">
            <a:extLst>
              <a:ext uri="{FF2B5EF4-FFF2-40B4-BE49-F238E27FC236}">
                <a16:creationId xmlns:a16="http://schemas.microsoft.com/office/drawing/2014/main" id="{552B5833-B261-8768-99F9-0B2A48BC94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4245" y="370807"/>
            <a:ext cx="2246749" cy="2246749"/>
          </a:xfrm>
          <a:prstGeom prst="rect">
            <a:avLst/>
          </a:prstGeom>
        </p:spPr>
      </p:pic>
      <p:pic>
        <p:nvPicPr>
          <p:cNvPr id="3076" name="Picture 4" descr="Avigilon Video Surveillance | Wireless Security Camera System">
            <a:extLst>
              <a:ext uri="{FF2B5EF4-FFF2-40B4-BE49-F238E27FC236}">
                <a16:creationId xmlns:a16="http://schemas.microsoft.com/office/drawing/2014/main" id="{0116DB87-67E5-1709-4F6B-816A548D14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5301" y="2542684"/>
            <a:ext cx="1405115" cy="9352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metal gate with a black background&#10;&#10;Description automatically generated">
            <a:extLst>
              <a:ext uri="{FF2B5EF4-FFF2-40B4-BE49-F238E27FC236}">
                <a16:creationId xmlns:a16="http://schemas.microsoft.com/office/drawing/2014/main" id="{82D57E7D-872F-142B-A8E0-F7E3E141A4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99631" y="3729464"/>
            <a:ext cx="2805254" cy="1815961"/>
          </a:xfrm>
          <a:prstGeom prst="rect">
            <a:avLst/>
          </a:prstGeom>
        </p:spPr>
      </p:pic>
      <p:pic>
        <p:nvPicPr>
          <p:cNvPr id="3078" name="Picture 6" descr="What Are Intelligent Transportation Systems?">
            <a:extLst>
              <a:ext uri="{FF2B5EF4-FFF2-40B4-BE49-F238E27FC236}">
                <a16:creationId xmlns:a16="http://schemas.microsoft.com/office/drawing/2014/main" id="{5B836972-1806-3341-79A9-46C514F3E3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33626" y="4138699"/>
            <a:ext cx="1333448" cy="88941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close-up of a barrier&#10;&#10;Description automatically generated">
            <a:extLst>
              <a:ext uri="{FF2B5EF4-FFF2-40B4-BE49-F238E27FC236}">
                <a16:creationId xmlns:a16="http://schemas.microsoft.com/office/drawing/2014/main" id="{8CB248B3-FFA9-6AAC-E490-CD6E50F1C4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21590" y="5432621"/>
            <a:ext cx="1539811" cy="1539811"/>
          </a:xfrm>
          <a:prstGeom prst="rect">
            <a:avLst/>
          </a:prstGeom>
        </p:spPr>
      </p:pic>
      <p:pic>
        <p:nvPicPr>
          <p:cNvPr id="29" name="Picture 28" descr="A machine with a screen and buttons&#10;&#10;Description automatically generated with medium confidence">
            <a:extLst>
              <a:ext uri="{FF2B5EF4-FFF2-40B4-BE49-F238E27FC236}">
                <a16:creationId xmlns:a16="http://schemas.microsoft.com/office/drawing/2014/main" id="{50F0BE21-54E7-5C14-7427-7B168145FF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27523" y="5283469"/>
            <a:ext cx="1784292" cy="1633892"/>
          </a:xfrm>
          <a:prstGeom prst="rect">
            <a:avLst/>
          </a:prstGeom>
        </p:spPr>
      </p:pic>
      <p:pic>
        <p:nvPicPr>
          <p:cNvPr id="7" name="Picture 6" descr="A blue and orange logo&#10;&#10;Description automatically generated">
            <a:extLst>
              <a:ext uri="{FF2B5EF4-FFF2-40B4-BE49-F238E27FC236}">
                <a16:creationId xmlns:a16="http://schemas.microsoft.com/office/drawing/2014/main" id="{353DDC61-FD0D-FBD6-CF64-D40ADF69417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10749" y="70371"/>
            <a:ext cx="2132909" cy="638371"/>
          </a:xfrm>
          <a:prstGeom prst="rect">
            <a:avLst/>
          </a:prstGeom>
        </p:spPr>
      </p:pic>
      <p:pic>
        <p:nvPicPr>
          <p:cNvPr id="17" name="Picture 16" descr="A close-up of a door handle&#10;&#10;Description automatically generated">
            <a:extLst>
              <a:ext uri="{FF2B5EF4-FFF2-40B4-BE49-F238E27FC236}">
                <a16:creationId xmlns:a16="http://schemas.microsoft.com/office/drawing/2014/main" id="{181DB3DB-06FB-0565-D6E6-31D385AD116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95107" y="2348728"/>
            <a:ext cx="1060391" cy="1470615"/>
          </a:xfrm>
          <a:prstGeom prst="rect">
            <a:avLst/>
          </a:prstGeom>
        </p:spPr>
      </p:pic>
    </p:spTree>
    <p:extLst>
      <p:ext uri="{BB962C8B-B14F-4D97-AF65-F5344CB8AC3E}">
        <p14:creationId xmlns:p14="http://schemas.microsoft.com/office/powerpoint/2010/main" val="699338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FB369DF-A342-9FE2-9E89-C5CE0B57BF37}"/>
              </a:ext>
            </a:extLst>
          </p:cNvPr>
          <p:cNvGrpSpPr/>
          <p:nvPr/>
        </p:nvGrpSpPr>
        <p:grpSpPr>
          <a:xfrm>
            <a:off x="-295565" y="-201246"/>
            <a:ext cx="12635347" cy="7156227"/>
            <a:chOff x="-1" y="0"/>
            <a:chExt cx="12339783" cy="6959024"/>
          </a:xfrm>
        </p:grpSpPr>
        <p:pic>
          <p:nvPicPr>
            <p:cNvPr id="18" name="Picture 17" descr="A close up of a machine&#10;&#10;Description automatically generated">
              <a:extLst>
                <a:ext uri="{FF2B5EF4-FFF2-40B4-BE49-F238E27FC236}">
                  <a16:creationId xmlns:a16="http://schemas.microsoft.com/office/drawing/2014/main" id="{F5F3BD9C-5EB0-C978-0110-72C7EB866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19" name="Rectangle 18">
              <a:extLst>
                <a:ext uri="{FF2B5EF4-FFF2-40B4-BE49-F238E27FC236}">
                  <a16:creationId xmlns:a16="http://schemas.microsoft.com/office/drawing/2014/main" id="{11C31785-F90E-7473-0314-04C6CE734E88}"/>
                </a:ext>
              </a:extLst>
            </p:cNvPr>
            <p:cNvSpPr/>
            <p:nvPr/>
          </p:nvSpPr>
          <p:spPr>
            <a:xfrm>
              <a:off x="147782" y="101025"/>
              <a:ext cx="12192000" cy="6857999"/>
            </a:xfrm>
            <a:prstGeom prst="rect">
              <a:avLst/>
            </a:prstGeom>
            <a:gradFill>
              <a:gsLst>
                <a:gs pos="0">
                  <a:schemeClr val="bg1">
                    <a:alpha val="45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21E549ED-765D-2753-8285-7FE9D026D43D}"/>
              </a:ext>
            </a:extLst>
          </p:cNvPr>
          <p:cNvSpPr/>
          <p:nvPr/>
        </p:nvSpPr>
        <p:spPr>
          <a:xfrm>
            <a:off x="5035893" y="1148872"/>
            <a:ext cx="7233862" cy="3571001"/>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3" name="Rectangle: Single Corner Snipped 112">
            <a:extLst>
              <a:ext uri="{FF2B5EF4-FFF2-40B4-BE49-F238E27FC236}">
                <a16:creationId xmlns:a16="http://schemas.microsoft.com/office/drawing/2014/main" id="{A7D16227-CECD-8435-E214-0B625DC102E2}"/>
              </a:ext>
            </a:extLst>
          </p:cNvPr>
          <p:cNvSpPr/>
          <p:nvPr/>
        </p:nvSpPr>
        <p:spPr>
          <a:xfrm flipH="1">
            <a:off x="334963" y="4757194"/>
            <a:ext cx="9329898" cy="1433794"/>
          </a:xfrm>
          <a:prstGeom prst="snip1Rect">
            <a:avLst>
              <a:gd name="adj" fmla="val 18544"/>
            </a:avLst>
          </a:prstGeom>
          <a:solidFill>
            <a:srgbClr val="092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1" name="Rectangle: Single Corner Snipped 60">
            <a:extLst>
              <a:ext uri="{FF2B5EF4-FFF2-40B4-BE49-F238E27FC236}">
                <a16:creationId xmlns:a16="http://schemas.microsoft.com/office/drawing/2014/main" id="{D8C2535A-227D-B2AB-BAAE-5ECE5F22A248}"/>
              </a:ext>
            </a:extLst>
          </p:cNvPr>
          <p:cNvSpPr/>
          <p:nvPr/>
        </p:nvSpPr>
        <p:spPr>
          <a:xfrm>
            <a:off x="0" y="0"/>
            <a:ext cx="4722471" cy="4232011"/>
          </a:xfrm>
          <a:prstGeom prst="snip1Rect">
            <a:avLst>
              <a:gd name="adj" fmla="val 8018"/>
            </a:avLst>
          </a:prstGeom>
          <a:solidFill>
            <a:srgbClr val="092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111B37B4-36E7-B836-20DE-EAC416252235}"/>
              </a:ext>
            </a:extLst>
          </p:cNvPr>
          <p:cNvSpPr>
            <a:spLocks noGrp="1"/>
          </p:cNvSpPr>
          <p:nvPr>
            <p:ph type="title"/>
          </p:nvPr>
        </p:nvSpPr>
        <p:spPr>
          <a:xfrm>
            <a:off x="327882" y="896256"/>
            <a:ext cx="4024550" cy="935039"/>
          </a:xfrm>
        </p:spPr>
        <p:txBody>
          <a:bodyPr>
            <a:normAutofit fontScale="90000"/>
          </a:bodyPr>
          <a:lstStyle/>
          <a:p>
            <a:r>
              <a:rPr lang="en-US" b="1" dirty="0">
                <a:solidFill>
                  <a:schemeClr val="bg1"/>
                </a:solidFill>
                <a:latin typeface="Arial" panose="020B0604020202020204" pitchFamily="34" charset="0"/>
                <a:cs typeface="Arial" panose="020B0604020202020204" pitchFamily="34" charset="0"/>
              </a:rPr>
              <a:t>Service &amp; Maintenance </a:t>
            </a:r>
          </a:p>
        </p:txBody>
      </p:sp>
      <p:sp>
        <p:nvSpPr>
          <p:cNvPr id="55" name="Slide Number Placeholder 5">
            <a:extLst>
              <a:ext uri="{FF2B5EF4-FFF2-40B4-BE49-F238E27FC236}">
                <a16:creationId xmlns:a16="http://schemas.microsoft.com/office/drawing/2014/main" id="{CF82F02D-567C-5659-0257-3062EC94A4B3}"/>
              </a:ext>
            </a:extLst>
          </p:cNvPr>
          <p:cNvSpPr>
            <a:spLocks noGrp="1"/>
          </p:cNvSpPr>
          <p:nvPr>
            <p:ph type="sldNum" sz="quarter" idx="12"/>
          </p:nvPr>
        </p:nvSpPr>
        <p:spPr>
          <a:xfrm>
            <a:off x="10693653" y="6356350"/>
            <a:ext cx="1163385" cy="365125"/>
          </a:xfrm>
        </p:spPr>
        <p:txBody>
          <a:bodyPr/>
          <a:lstStyle>
            <a:lvl1pPr>
              <a:defRPr sz="1600">
                <a:solidFill>
                  <a:schemeClr val="bg1"/>
                </a:solidFill>
                <a:latin typeface="Arial" panose="020B0604020202020204" pitchFamily="34" charset="0"/>
                <a:cs typeface="Arial" panose="020B0604020202020204" pitchFamily="34" charset="0"/>
              </a:defRPr>
            </a:lvl1pPr>
          </a:lstStyle>
          <a:p>
            <a:fld id="{5DC47603-AEA8-43BA-9C2F-14B586BD249D}" type="slidenum">
              <a:rPr lang="en-US" smtClean="0"/>
              <a:pPr/>
              <a:t>7</a:t>
            </a:fld>
            <a:endParaRPr lang="en-US"/>
          </a:p>
        </p:txBody>
      </p:sp>
      <p:cxnSp>
        <p:nvCxnSpPr>
          <p:cNvPr id="63" name="Straight Connector 62">
            <a:extLst>
              <a:ext uri="{FF2B5EF4-FFF2-40B4-BE49-F238E27FC236}">
                <a16:creationId xmlns:a16="http://schemas.microsoft.com/office/drawing/2014/main" id="{3BD4DA6A-F9D8-2E1E-F72D-53271722E7E1}"/>
              </a:ext>
            </a:extLst>
          </p:cNvPr>
          <p:cNvCxnSpPr>
            <a:cxnSpLocks/>
          </p:cNvCxnSpPr>
          <p:nvPr/>
        </p:nvCxnSpPr>
        <p:spPr>
          <a:xfrm>
            <a:off x="541609" y="675257"/>
            <a:ext cx="2395960" cy="0"/>
          </a:xfrm>
          <a:prstGeom prst="line">
            <a:avLst/>
          </a:prstGeom>
          <a:ln/>
        </p:spPr>
        <p:style>
          <a:lnRef idx="1">
            <a:schemeClr val="accent4"/>
          </a:lnRef>
          <a:fillRef idx="0">
            <a:schemeClr val="accent4"/>
          </a:fillRef>
          <a:effectRef idx="0">
            <a:schemeClr val="accent4"/>
          </a:effectRef>
          <a:fontRef idx="minor">
            <a:schemeClr val="tx1"/>
          </a:fontRef>
        </p:style>
      </p:cxnSp>
      <p:sp>
        <p:nvSpPr>
          <p:cNvPr id="105" name="TextBox 104">
            <a:extLst>
              <a:ext uri="{FF2B5EF4-FFF2-40B4-BE49-F238E27FC236}">
                <a16:creationId xmlns:a16="http://schemas.microsoft.com/office/drawing/2014/main" id="{13B61100-D1BF-CC64-D838-5B946A3FA9D7}"/>
              </a:ext>
            </a:extLst>
          </p:cNvPr>
          <p:cNvSpPr txBox="1"/>
          <p:nvPr/>
        </p:nvSpPr>
        <p:spPr>
          <a:xfrm>
            <a:off x="6139035" y="1148872"/>
            <a:ext cx="5743655" cy="1126829"/>
          </a:xfrm>
          <a:prstGeom prst="rect">
            <a:avLst/>
          </a:prstGeom>
          <a:noFill/>
        </p:spPr>
        <p:txBody>
          <a:bodyPr wrap="square" lIns="0" rIns="0" rtlCol="0" anchor="ctr" anchorCtr="0">
            <a:noAutofit/>
          </a:bodyPr>
          <a:lstStyle/>
          <a:p>
            <a:pPr fontAlgn="base"/>
            <a:r>
              <a:rPr lang="en-GB" sz="1600" dirty="0">
                <a:solidFill>
                  <a:srgbClr val="092C64"/>
                </a:solidFill>
                <a:latin typeface="Arial" panose="020B0604020202020204" pitchFamily="34" charset="0"/>
                <a:cs typeface="Arial" panose="020B0604020202020204" pitchFamily="34" charset="0"/>
              </a:rPr>
              <a:t>Regularly maintained equipment will reduce operating costs and helps eliminate large, unexpected bills</a:t>
            </a:r>
          </a:p>
        </p:txBody>
      </p:sp>
      <p:pic>
        <p:nvPicPr>
          <p:cNvPr id="112" name="Picture 111" descr="A picture containing outdoor, tall, night&#10;&#10;Description automatically generated">
            <a:extLst>
              <a:ext uri="{FF2B5EF4-FFF2-40B4-BE49-F238E27FC236}">
                <a16:creationId xmlns:a16="http://schemas.microsoft.com/office/drawing/2014/main" id="{4C5051FC-A570-F2F4-63C8-EBE5ADD645B9}"/>
              </a:ext>
            </a:extLst>
          </p:cNvPr>
          <p:cNvPicPr>
            <a:picLocks noChangeAspect="1"/>
          </p:cNvPicPr>
          <p:nvPr/>
        </p:nvPicPr>
        <p:blipFill rotWithShape="1">
          <a:blip r:embed="rId4">
            <a:extLst>
              <a:ext uri="{28A0092B-C50C-407E-A947-70E740481C1C}">
                <a14:useLocalDpi xmlns:a14="http://schemas.microsoft.com/office/drawing/2010/main" val="0"/>
              </a:ext>
            </a:extLst>
          </a:blip>
          <a:srcRect t="29119"/>
          <a:stretch/>
        </p:blipFill>
        <p:spPr>
          <a:xfrm flipH="1">
            <a:off x="8067554" y="4909203"/>
            <a:ext cx="4124446" cy="1948797"/>
          </a:xfrm>
          <a:prstGeom prst="rect">
            <a:avLst/>
          </a:prstGeom>
        </p:spPr>
      </p:pic>
      <p:sp>
        <p:nvSpPr>
          <p:cNvPr id="116" name="TextBox 115">
            <a:extLst>
              <a:ext uri="{FF2B5EF4-FFF2-40B4-BE49-F238E27FC236}">
                <a16:creationId xmlns:a16="http://schemas.microsoft.com/office/drawing/2014/main" id="{995C5606-7ABF-3B39-8C53-266F7A6D223E}"/>
              </a:ext>
            </a:extLst>
          </p:cNvPr>
          <p:cNvSpPr txBox="1"/>
          <p:nvPr/>
        </p:nvSpPr>
        <p:spPr>
          <a:xfrm>
            <a:off x="1394179" y="4899205"/>
            <a:ext cx="7743463" cy="1077218"/>
          </a:xfrm>
          <a:prstGeom prst="rect">
            <a:avLst/>
          </a:prstGeom>
          <a:noFill/>
        </p:spPr>
        <p:txBody>
          <a:bodyPr wrap="square" rtlCol="0">
            <a:spAutoFit/>
          </a:bodyPr>
          <a:lstStyle/>
          <a:p>
            <a:r>
              <a:rPr lang="en-GB" sz="1600" b="1" i="0" dirty="0">
                <a:solidFill>
                  <a:srgbClr val="F59912"/>
                </a:solidFill>
                <a:effectLst/>
                <a:latin typeface="roboto" panose="02000000000000000000" pitchFamily="2" charset="0"/>
                <a:ea typeface="roboto" panose="02000000000000000000" pitchFamily="2" charset="0"/>
                <a:cs typeface="roboto" panose="02000000000000000000" pitchFamily="2" charset="0"/>
              </a:rPr>
              <a:t>Our maintenance team will attend your property to ensure your equipment is serviced regularly.  Our service team are on call 24 hours a day to resolve any issues that may arise in or out of usual hours, same day call out if logged before 10am.</a:t>
            </a:r>
            <a:endParaRPr lang="en-US" sz="1600" b="1" i="1" dirty="0">
              <a:solidFill>
                <a:srgbClr val="F59912"/>
              </a:solidFill>
              <a:latin typeface="roboto" panose="02000000000000000000" pitchFamily="2" charset="0"/>
              <a:ea typeface="roboto" panose="02000000000000000000" pitchFamily="2" charset="0"/>
              <a:cs typeface="roboto" panose="02000000000000000000" pitchFamily="2" charset="0"/>
            </a:endParaRPr>
          </a:p>
        </p:txBody>
      </p:sp>
      <p:pic>
        <p:nvPicPr>
          <p:cNvPr id="117" name="Graphic 116" descr="Open quotation mark with solid fill">
            <a:extLst>
              <a:ext uri="{FF2B5EF4-FFF2-40B4-BE49-F238E27FC236}">
                <a16:creationId xmlns:a16="http://schemas.microsoft.com/office/drawing/2014/main" id="{1126C517-7C2C-FDAF-C61B-8615EBC60C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7881" y="4232012"/>
            <a:ext cx="1295400" cy="1295400"/>
          </a:xfrm>
          <a:prstGeom prst="rect">
            <a:avLst/>
          </a:prstGeom>
        </p:spPr>
      </p:pic>
      <p:sp>
        <p:nvSpPr>
          <p:cNvPr id="36" name="Subtitle 2">
            <a:extLst>
              <a:ext uri="{FF2B5EF4-FFF2-40B4-BE49-F238E27FC236}">
                <a16:creationId xmlns:a16="http://schemas.microsoft.com/office/drawing/2014/main" id="{752D3720-9493-B0EA-AF74-2BE15B7DAA00}"/>
              </a:ext>
            </a:extLst>
          </p:cNvPr>
          <p:cNvSpPr txBox="1">
            <a:spLocks/>
          </p:cNvSpPr>
          <p:nvPr/>
        </p:nvSpPr>
        <p:spPr>
          <a:xfrm>
            <a:off x="370038" y="2411920"/>
            <a:ext cx="3982393" cy="114430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0" i="0" dirty="0">
                <a:solidFill>
                  <a:schemeClr val="bg1"/>
                </a:solidFill>
                <a:effectLst/>
                <a:latin typeface="roboto" panose="02000000000000000000" pitchFamily="2" charset="0"/>
                <a:ea typeface="roboto" panose="02000000000000000000" pitchFamily="2" charset="0"/>
                <a:cs typeface="roboto" panose="02000000000000000000" pitchFamily="2" charset="0"/>
              </a:rPr>
              <a:t>This division supplies all of Electro’s customers with an excellent maintenance service across all equipment types. These customers can be a small single barrier user, a large multiple access control and gate automation customer such as a high-security site (an embassy or prison for example), or a very large car parking customer. All their requirements vary greatly from a cost-effective next day response, to an immediate response within a guaranteed time scale</a:t>
            </a:r>
            <a:r>
              <a:rPr lang="en-GB" sz="1050" b="0" i="0" dirty="0">
                <a:solidFill>
                  <a:schemeClr val="bg1"/>
                </a:solidFill>
                <a:effectLst/>
                <a:latin typeface="roboto" panose="02000000000000000000" pitchFamily="2" charset="0"/>
                <a:ea typeface="roboto" panose="02000000000000000000" pitchFamily="2" charset="0"/>
                <a:cs typeface="roboto" panose="02000000000000000000" pitchFamily="2" charset="0"/>
              </a:rPr>
              <a:t>.</a:t>
            </a:r>
            <a:endParaRPr lang="en-IE" sz="14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nvGrpSpPr>
          <p:cNvPr id="6" name="Group 5">
            <a:extLst>
              <a:ext uri="{FF2B5EF4-FFF2-40B4-BE49-F238E27FC236}">
                <a16:creationId xmlns:a16="http://schemas.microsoft.com/office/drawing/2014/main" id="{48602CBA-FBAC-94EF-CCAC-7407697A94B7}"/>
              </a:ext>
            </a:extLst>
          </p:cNvPr>
          <p:cNvGrpSpPr/>
          <p:nvPr/>
        </p:nvGrpSpPr>
        <p:grpSpPr>
          <a:xfrm>
            <a:off x="5265911" y="2366822"/>
            <a:ext cx="6616779" cy="1309070"/>
            <a:chOff x="4781550" y="1613870"/>
            <a:chExt cx="9220200" cy="1309070"/>
          </a:xfrm>
        </p:grpSpPr>
        <p:cxnSp>
          <p:nvCxnSpPr>
            <p:cNvPr id="39" name="Straight Connector 38">
              <a:extLst>
                <a:ext uri="{FF2B5EF4-FFF2-40B4-BE49-F238E27FC236}">
                  <a16:creationId xmlns:a16="http://schemas.microsoft.com/office/drawing/2014/main" id="{626550D5-0EF6-60DD-4457-E6F5E3E460FB}"/>
                </a:ext>
              </a:extLst>
            </p:cNvPr>
            <p:cNvCxnSpPr/>
            <p:nvPr/>
          </p:nvCxnSpPr>
          <p:spPr>
            <a:xfrm>
              <a:off x="4781550" y="1613870"/>
              <a:ext cx="92202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16FF86A-6F0B-6CE2-063C-CC73DB253816}"/>
                </a:ext>
              </a:extLst>
            </p:cNvPr>
            <p:cNvCxnSpPr/>
            <p:nvPr/>
          </p:nvCxnSpPr>
          <p:spPr>
            <a:xfrm>
              <a:off x="4781550" y="2922940"/>
              <a:ext cx="92202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E055B082-B781-A2AA-A5ED-DE7A6AE3CCED}"/>
              </a:ext>
            </a:extLst>
          </p:cNvPr>
          <p:cNvGrpSpPr/>
          <p:nvPr/>
        </p:nvGrpSpPr>
        <p:grpSpPr>
          <a:xfrm>
            <a:off x="5265912" y="1415583"/>
            <a:ext cx="593408" cy="593408"/>
            <a:chOff x="5177951" y="600323"/>
            <a:chExt cx="718024" cy="718024"/>
          </a:xfrm>
          <a:solidFill>
            <a:srgbClr val="092C64"/>
          </a:solidFill>
        </p:grpSpPr>
        <p:sp>
          <p:nvSpPr>
            <p:cNvPr id="42" name="Oval 41">
              <a:extLst>
                <a:ext uri="{FF2B5EF4-FFF2-40B4-BE49-F238E27FC236}">
                  <a16:creationId xmlns:a16="http://schemas.microsoft.com/office/drawing/2014/main" id="{E2D6402F-6687-62C4-F123-61D301CD8D76}"/>
                </a:ext>
              </a:extLst>
            </p:cNvPr>
            <p:cNvSpPr/>
            <p:nvPr/>
          </p:nvSpPr>
          <p:spPr>
            <a:xfrm>
              <a:off x="5177951" y="600323"/>
              <a:ext cx="718024" cy="718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0A90A86A-690C-9558-A83E-CBE8F0A2D6F6}"/>
                </a:ext>
              </a:extLst>
            </p:cNvPr>
            <p:cNvGrpSpPr/>
            <p:nvPr/>
          </p:nvGrpSpPr>
          <p:grpSpPr>
            <a:xfrm>
              <a:off x="5368447" y="789274"/>
              <a:ext cx="337032" cy="340123"/>
              <a:chOff x="7021513" y="2890838"/>
              <a:chExt cx="346076" cy="349250"/>
            </a:xfrm>
            <a:grpFill/>
          </p:grpSpPr>
          <p:sp>
            <p:nvSpPr>
              <p:cNvPr id="44" name="Freeform 12">
                <a:extLst>
                  <a:ext uri="{FF2B5EF4-FFF2-40B4-BE49-F238E27FC236}">
                    <a16:creationId xmlns:a16="http://schemas.microsoft.com/office/drawing/2014/main" id="{969D1C8F-E071-CFC0-FE9D-247648735A7A}"/>
                  </a:ext>
                </a:extLst>
              </p:cNvPr>
              <p:cNvSpPr>
                <a:spLocks/>
              </p:cNvSpPr>
              <p:nvPr/>
            </p:nvSpPr>
            <p:spPr bwMode="auto">
              <a:xfrm>
                <a:off x="7073901" y="2890838"/>
                <a:ext cx="293688" cy="273050"/>
              </a:xfrm>
              <a:custGeom>
                <a:avLst/>
                <a:gdLst>
                  <a:gd name="T0" fmla="*/ 185 w 185"/>
                  <a:gd name="T1" fmla="*/ 0 h 172"/>
                  <a:gd name="T2" fmla="*/ 48 w 185"/>
                  <a:gd name="T3" fmla="*/ 172 h 172"/>
                  <a:gd name="T4" fmla="*/ 0 w 185"/>
                  <a:gd name="T5" fmla="*/ 124 h 172"/>
                </a:gdLst>
                <a:ahLst/>
                <a:cxnLst>
                  <a:cxn ang="0">
                    <a:pos x="T0" y="T1"/>
                  </a:cxn>
                  <a:cxn ang="0">
                    <a:pos x="T2" y="T3"/>
                  </a:cxn>
                  <a:cxn ang="0">
                    <a:pos x="T4" y="T5"/>
                  </a:cxn>
                </a:cxnLst>
                <a:rect l="0" t="0" r="r" b="b"/>
                <a:pathLst>
                  <a:path w="185" h="172">
                    <a:moveTo>
                      <a:pt x="185" y="0"/>
                    </a:moveTo>
                    <a:lnTo>
                      <a:pt x="48" y="172"/>
                    </a:lnTo>
                    <a:lnTo>
                      <a:pt x="0" y="124"/>
                    </a:lnTo>
                  </a:path>
                </a:pathLst>
              </a:custGeom>
              <a:grpFill/>
              <a:ln w="222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45" name="Freeform 13">
                <a:extLst>
                  <a:ext uri="{FF2B5EF4-FFF2-40B4-BE49-F238E27FC236}">
                    <a16:creationId xmlns:a16="http://schemas.microsoft.com/office/drawing/2014/main" id="{0E4C49B7-9392-BC95-FAB9-BAB1563E38F8}"/>
                  </a:ext>
                </a:extLst>
              </p:cNvPr>
              <p:cNvSpPr>
                <a:spLocks/>
              </p:cNvSpPr>
              <p:nvPr/>
            </p:nvSpPr>
            <p:spPr bwMode="auto">
              <a:xfrm>
                <a:off x="7021513" y="2967038"/>
                <a:ext cx="271463" cy="273050"/>
              </a:xfrm>
              <a:custGeom>
                <a:avLst/>
                <a:gdLst>
                  <a:gd name="T0" fmla="*/ 71 w 72"/>
                  <a:gd name="T1" fmla="*/ 28 h 72"/>
                  <a:gd name="T2" fmla="*/ 72 w 72"/>
                  <a:gd name="T3" fmla="*/ 36 h 72"/>
                  <a:gd name="T4" fmla="*/ 36 w 72"/>
                  <a:gd name="T5" fmla="*/ 72 h 72"/>
                  <a:gd name="T6" fmla="*/ 0 w 72"/>
                  <a:gd name="T7" fmla="*/ 36 h 72"/>
                  <a:gd name="T8" fmla="*/ 36 w 72"/>
                  <a:gd name="T9" fmla="*/ 0 h 72"/>
                  <a:gd name="T10" fmla="*/ 52 w 72"/>
                  <a:gd name="T11" fmla="*/ 4 h 72"/>
                </a:gdLst>
                <a:ahLst/>
                <a:cxnLst>
                  <a:cxn ang="0">
                    <a:pos x="T0" y="T1"/>
                  </a:cxn>
                  <a:cxn ang="0">
                    <a:pos x="T2" y="T3"/>
                  </a:cxn>
                  <a:cxn ang="0">
                    <a:pos x="T4" y="T5"/>
                  </a:cxn>
                  <a:cxn ang="0">
                    <a:pos x="T6" y="T7"/>
                  </a:cxn>
                  <a:cxn ang="0">
                    <a:pos x="T8" y="T9"/>
                  </a:cxn>
                  <a:cxn ang="0">
                    <a:pos x="T10" y="T11"/>
                  </a:cxn>
                </a:cxnLst>
                <a:rect l="0" t="0" r="r" b="b"/>
                <a:pathLst>
                  <a:path w="72" h="72">
                    <a:moveTo>
                      <a:pt x="71" y="28"/>
                    </a:moveTo>
                    <a:cubicBezTo>
                      <a:pt x="72" y="31"/>
                      <a:pt x="72" y="33"/>
                      <a:pt x="72" y="36"/>
                    </a:cubicBezTo>
                    <a:cubicBezTo>
                      <a:pt x="72" y="56"/>
                      <a:pt x="56" y="72"/>
                      <a:pt x="36" y="72"/>
                    </a:cubicBezTo>
                    <a:cubicBezTo>
                      <a:pt x="16" y="72"/>
                      <a:pt x="0" y="56"/>
                      <a:pt x="0" y="36"/>
                    </a:cubicBezTo>
                    <a:cubicBezTo>
                      <a:pt x="0" y="16"/>
                      <a:pt x="16" y="0"/>
                      <a:pt x="36" y="0"/>
                    </a:cubicBezTo>
                    <a:cubicBezTo>
                      <a:pt x="42" y="0"/>
                      <a:pt x="47" y="1"/>
                      <a:pt x="52" y="4"/>
                    </a:cubicBezTo>
                  </a:path>
                </a:pathLst>
              </a:custGeom>
              <a:grpFill/>
              <a:ln w="222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grpSp>
      </p:grpSp>
      <p:sp>
        <p:nvSpPr>
          <p:cNvPr id="47" name="TextBox 46">
            <a:extLst>
              <a:ext uri="{FF2B5EF4-FFF2-40B4-BE49-F238E27FC236}">
                <a16:creationId xmlns:a16="http://schemas.microsoft.com/office/drawing/2014/main" id="{64E06165-6CE3-B537-BEF7-7A43DC7FD9B9}"/>
              </a:ext>
            </a:extLst>
          </p:cNvPr>
          <p:cNvSpPr txBox="1"/>
          <p:nvPr/>
        </p:nvSpPr>
        <p:spPr>
          <a:xfrm>
            <a:off x="6139035" y="2459512"/>
            <a:ext cx="5743655" cy="1126829"/>
          </a:xfrm>
          <a:prstGeom prst="rect">
            <a:avLst/>
          </a:prstGeom>
          <a:noFill/>
        </p:spPr>
        <p:txBody>
          <a:bodyPr wrap="square" lIns="0" rIns="0" rtlCol="0" anchor="ctr" anchorCtr="0">
            <a:noAutofit/>
          </a:bodyPr>
          <a:lstStyle/>
          <a:p>
            <a:pPr fontAlgn="base"/>
            <a:r>
              <a:rPr lang="en-GB" sz="1600" dirty="0">
                <a:solidFill>
                  <a:srgbClr val="092C64"/>
                </a:solidFill>
                <a:latin typeface="Arial" panose="020B0604020202020204" pitchFamily="34" charset="0"/>
                <a:cs typeface="Arial" panose="020B0604020202020204" pitchFamily="34" charset="0"/>
              </a:rPr>
              <a:t>Ensures your equipment is working efficiency and doesn’t contravene any H&amp;S Regulations</a:t>
            </a:r>
          </a:p>
        </p:txBody>
      </p:sp>
      <p:sp>
        <p:nvSpPr>
          <p:cNvPr id="53" name="TextBox 52">
            <a:extLst>
              <a:ext uri="{FF2B5EF4-FFF2-40B4-BE49-F238E27FC236}">
                <a16:creationId xmlns:a16="http://schemas.microsoft.com/office/drawing/2014/main" id="{2727E070-4359-522B-FD97-4BEF13C99EFC}"/>
              </a:ext>
            </a:extLst>
          </p:cNvPr>
          <p:cNvSpPr txBox="1"/>
          <p:nvPr/>
        </p:nvSpPr>
        <p:spPr>
          <a:xfrm>
            <a:off x="6139035" y="3762532"/>
            <a:ext cx="5743655" cy="1126829"/>
          </a:xfrm>
          <a:prstGeom prst="rect">
            <a:avLst/>
          </a:prstGeom>
          <a:noFill/>
        </p:spPr>
        <p:txBody>
          <a:bodyPr wrap="square" lIns="0" rIns="0" rtlCol="0" anchor="ctr" anchorCtr="0">
            <a:noAutofit/>
          </a:bodyPr>
          <a:lstStyle/>
          <a:p>
            <a:r>
              <a:rPr lang="en-GB" sz="1600" dirty="0">
                <a:solidFill>
                  <a:srgbClr val="092C64"/>
                </a:solidFill>
                <a:latin typeface="Arial" panose="020B0604020202020204" pitchFamily="34" charset="0"/>
                <a:cs typeface="Arial" panose="020B0604020202020204" pitchFamily="34" charset="0"/>
              </a:rPr>
              <a:t>Ensures that the safety features are in correct working order which reduces the risk of insurance claims</a:t>
            </a:r>
          </a:p>
        </p:txBody>
      </p:sp>
      <p:grpSp>
        <p:nvGrpSpPr>
          <p:cNvPr id="3" name="Group 2">
            <a:extLst>
              <a:ext uri="{FF2B5EF4-FFF2-40B4-BE49-F238E27FC236}">
                <a16:creationId xmlns:a16="http://schemas.microsoft.com/office/drawing/2014/main" id="{6B695DBD-2D09-F988-E331-0075B56CA3F9}"/>
              </a:ext>
            </a:extLst>
          </p:cNvPr>
          <p:cNvGrpSpPr/>
          <p:nvPr/>
        </p:nvGrpSpPr>
        <p:grpSpPr>
          <a:xfrm>
            <a:off x="5265911" y="2760555"/>
            <a:ext cx="593408" cy="593408"/>
            <a:chOff x="5177951" y="600323"/>
            <a:chExt cx="718024" cy="718024"/>
          </a:xfrm>
          <a:solidFill>
            <a:srgbClr val="092C64"/>
          </a:solidFill>
        </p:grpSpPr>
        <p:sp>
          <p:nvSpPr>
            <p:cNvPr id="4" name="Oval 3">
              <a:extLst>
                <a:ext uri="{FF2B5EF4-FFF2-40B4-BE49-F238E27FC236}">
                  <a16:creationId xmlns:a16="http://schemas.microsoft.com/office/drawing/2014/main" id="{80E475E9-5944-E7BC-21FB-31415DBCE8F5}"/>
                </a:ext>
              </a:extLst>
            </p:cNvPr>
            <p:cNvSpPr/>
            <p:nvPr/>
          </p:nvSpPr>
          <p:spPr>
            <a:xfrm>
              <a:off x="5177951" y="600323"/>
              <a:ext cx="718024" cy="718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58CCE495-A881-348B-9B01-995C24B372BD}"/>
                </a:ext>
              </a:extLst>
            </p:cNvPr>
            <p:cNvGrpSpPr/>
            <p:nvPr/>
          </p:nvGrpSpPr>
          <p:grpSpPr>
            <a:xfrm>
              <a:off x="5368447" y="789274"/>
              <a:ext cx="337032" cy="340123"/>
              <a:chOff x="7021513" y="2890838"/>
              <a:chExt cx="346076" cy="349250"/>
            </a:xfrm>
            <a:grpFill/>
          </p:grpSpPr>
          <p:sp>
            <p:nvSpPr>
              <p:cNvPr id="8" name="Freeform 12">
                <a:extLst>
                  <a:ext uri="{FF2B5EF4-FFF2-40B4-BE49-F238E27FC236}">
                    <a16:creationId xmlns:a16="http://schemas.microsoft.com/office/drawing/2014/main" id="{FB7A352B-3AC2-7EC3-F290-ADCCD0BC83B9}"/>
                  </a:ext>
                </a:extLst>
              </p:cNvPr>
              <p:cNvSpPr>
                <a:spLocks/>
              </p:cNvSpPr>
              <p:nvPr/>
            </p:nvSpPr>
            <p:spPr bwMode="auto">
              <a:xfrm>
                <a:off x="7073901" y="2890838"/>
                <a:ext cx="293688" cy="273050"/>
              </a:xfrm>
              <a:custGeom>
                <a:avLst/>
                <a:gdLst>
                  <a:gd name="T0" fmla="*/ 185 w 185"/>
                  <a:gd name="T1" fmla="*/ 0 h 172"/>
                  <a:gd name="T2" fmla="*/ 48 w 185"/>
                  <a:gd name="T3" fmla="*/ 172 h 172"/>
                  <a:gd name="T4" fmla="*/ 0 w 185"/>
                  <a:gd name="T5" fmla="*/ 124 h 172"/>
                </a:gdLst>
                <a:ahLst/>
                <a:cxnLst>
                  <a:cxn ang="0">
                    <a:pos x="T0" y="T1"/>
                  </a:cxn>
                  <a:cxn ang="0">
                    <a:pos x="T2" y="T3"/>
                  </a:cxn>
                  <a:cxn ang="0">
                    <a:pos x="T4" y="T5"/>
                  </a:cxn>
                </a:cxnLst>
                <a:rect l="0" t="0" r="r" b="b"/>
                <a:pathLst>
                  <a:path w="185" h="172">
                    <a:moveTo>
                      <a:pt x="185" y="0"/>
                    </a:moveTo>
                    <a:lnTo>
                      <a:pt x="48" y="172"/>
                    </a:lnTo>
                    <a:lnTo>
                      <a:pt x="0" y="124"/>
                    </a:lnTo>
                  </a:path>
                </a:pathLst>
              </a:custGeom>
              <a:grpFill/>
              <a:ln w="222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9" name="Freeform 13">
                <a:extLst>
                  <a:ext uri="{FF2B5EF4-FFF2-40B4-BE49-F238E27FC236}">
                    <a16:creationId xmlns:a16="http://schemas.microsoft.com/office/drawing/2014/main" id="{FBB87295-29DD-310B-09FC-5BB2CD1A2CEC}"/>
                  </a:ext>
                </a:extLst>
              </p:cNvPr>
              <p:cNvSpPr>
                <a:spLocks/>
              </p:cNvSpPr>
              <p:nvPr/>
            </p:nvSpPr>
            <p:spPr bwMode="auto">
              <a:xfrm>
                <a:off x="7021513" y="2967038"/>
                <a:ext cx="271463" cy="273050"/>
              </a:xfrm>
              <a:custGeom>
                <a:avLst/>
                <a:gdLst>
                  <a:gd name="T0" fmla="*/ 71 w 72"/>
                  <a:gd name="T1" fmla="*/ 28 h 72"/>
                  <a:gd name="T2" fmla="*/ 72 w 72"/>
                  <a:gd name="T3" fmla="*/ 36 h 72"/>
                  <a:gd name="T4" fmla="*/ 36 w 72"/>
                  <a:gd name="T5" fmla="*/ 72 h 72"/>
                  <a:gd name="T6" fmla="*/ 0 w 72"/>
                  <a:gd name="T7" fmla="*/ 36 h 72"/>
                  <a:gd name="T8" fmla="*/ 36 w 72"/>
                  <a:gd name="T9" fmla="*/ 0 h 72"/>
                  <a:gd name="T10" fmla="*/ 52 w 72"/>
                  <a:gd name="T11" fmla="*/ 4 h 72"/>
                </a:gdLst>
                <a:ahLst/>
                <a:cxnLst>
                  <a:cxn ang="0">
                    <a:pos x="T0" y="T1"/>
                  </a:cxn>
                  <a:cxn ang="0">
                    <a:pos x="T2" y="T3"/>
                  </a:cxn>
                  <a:cxn ang="0">
                    <a:pos x="T4" y="T5"/>
                  </a:cxn>
                  <a:cxn ang="0">
                    <a:pos x="T6" y="T7"/>
                  </a:cxn>
                  <a:cxn ang="0">
                    <a:pos x="T8" y="T9"/>
                  </a:cxn>
                  <a:cxn ang="0">
                    <a:pos x="T10" y="T11"/>
                  </a:cxn>
                </a:cxnLst>
                <a:rect l="0" t="0" r="r" b="b"/>
                <a:pathLst>
                  <a:path w="72" h="72">
                    <a:moveTo>
                      <a:pt x="71" y="28"/>
                    </a:moveTo>
                    <a:cubicBezTo>
                      <a:pt x="72" y="31"/>
                      <a:pt x="72" y="33"/>
                      <a:pt x="72" y="36"/>
                    </a:cubicBezTo>
                    <a:cubicBezTo>
                      <a:pt x="72" y="56"/>
                      <a:pt x="56" y="72"/>
                      <a:pt x="36" y="72"/>
                    </a:cubicBezTo>
                    <a:cubicBezTo>
                      <a:pt x="16" y="72"/>
                      <a:pt x="0" y="56"/>
                      <a:pt x="0" y="36"/>
                    </a:cubicBezTo>
                    <a:cubicBezTo>
                      <a:pt x="0" y="16"/>
                      <a:pt x="16" y="0"/>
                      <a:pt x="36" y="0"/>
                    </a:cubicBezTo>
                    <a:cubicBezTo>
                      <a:pt x="42" y="0"/>
                      <a:pt x="47" y="1"/>
                      <a:pt x="52" y="4"/>
                    </a:cubicBezTo>
                  </a:path>
                </a:pathLst>
              </a:custGeom>
              <a:grpFill/>
              <a:ln w="222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grpSp>
      </p:grpSp>
      <p:grpSp>
        <p:nvGrpSpPr>
          <p:cNvPr id="10" name="Group 9">
            <a:extLst>
              <a:ext uri="{FF2B5EF4-FFF2-40B4-BE49-F238E27FC236}">
                <a16:creationId xmlns:a16="http://schemas.microsoft.com/office/drawing/2014/main" id="{90443A36-4644-3FED-CFC9-E89B8FA45433}"/>
              </a:ext>
            </a:extLst>
          </p:cNvPr>
          <p:cNvGrpSpPr/>
          <p:nvPr/>
        </p:nvGrpSpPr>
        <p:grpSpPr>
          <a:xfrm>
            <a:off x="5265911" y="4069624"/>
            <a:ext cx="593408" cy="593408"/>
            <a:chOff x="5177951" y="600323"/>
            <a:chExt cx="718024" cy="718024"/>
          </a:xfrm>
          <a:solidFill>
            <a:srgbClr val="092C64"/>
          </a:solidFill>
        </p:grpSpPr>
        <p:sp>
          <p:nvSpPr>
            <p:cNvPr id="11" name="Oval 10">
              <a:extLst>
                <a:ext uri="{FF2B5EF4-FFF2-40B4-BE49-F238E27FC236}">
                  <a16:creationId xmlns:a16="http://schemas.microsoft.com/office/drawing/2014/main" id="{42D00903-17BF-5F1E-4D31-D97D0C9EB3FE}"/>
                </a:ext>
              </a:extLst>
            </p:cNvPr>
            <p:cNvSpPr/>
            <p:nvPr/>
          </p:nvSpPr>
          <p:spPr>
            <a:xfrm>
              <a:off x="5177951" y="600323"/>
              <a:ext cx="718024" cy="718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3F811496-B1EB-10F6-1E09-408AFD44AC6A}"/>
                </a:ext>
              </a:extLst>
            </p:cNvPr>
            <p:cNvGrpSpPr/>
            <p:nvPr/>
          </p:nvGrpSpPr>
          <p:grpSpPr>
            <a:xfrm>
              <a:off x="5368447" y="789274"/>
              <a:ext cx="337032" cy="340123"/>
              <a:chOff x="7021513" y="2890838"/>
              <a:chExt cx="346076" cy="349250"/>
            </a:xfrm>
            <a:grpFill/>
          </p:grpSpPr>
          <p:sp>
            <p:nvSpPr>
              <p:cNvPr id="13" name="Freeform 12">
                <a:extLst>
                  <a:ext uri="{FF2B5EF4-FFF2-40B4-BE49-F238E27FC236}">
                    <a16:creationId xmlns:a16="http://schemas.microsoft.com/office/drawing/2014/main" id="{C991DF20-3A96-6203-669E-B603A780B52F}"/>
                  </a:ext>
                </a:extLst>
              </p:cNvPr>
              <p:cNvSpPr>
                <a:spLocks/>
              </p:cNvSpPr>
              <p:nvPr/>
            </p:nvSpPr>
            <p:spPr bwMode="auto">
              <a:xfrm>
                <a:off x="7073901" y="2890838"/>
                <a:ext cx="293688" cy="273050"/>
              </a:xfrm>
              <a:custGeom>
                <a:avLst/>
                <a:gdLst>
                  <a:gd name="T0" fmla="*/ 185 w 185"/>
                  <a:gd name="T1" fmla="*/ 0 h 172"/>
                  <a:gd name="T2" fmla="*/ 48 w 185"/>
                  <a:gd name="T3" fmla="*/ 172 h 172"/>
                  <a:gd name="T4" fmla="*/ 0 w 185"/>
                  <a:gd name="T5" fmla="*/ 124 h 172"/>
                </a:gdLst>
                <a:ahLst/>
                <a:cxnLst>
                  <a:cxn ang="0">
                    <a:pos x="T0" y="T1"/>
                  </a:cxn>
                  <a:cxn ang="0">
                    <a:pos x="T2" y="T3"/>
                  </a:cxn>
                  <a:cxn ang="0">
                    <a:pos x="T4" y="T5"/>
                  </a:cxn>
                </a:cxnLst>
                <a:rect l="0" t="0" r="r" b="b"/>
                <a:pathLst>
                  <a:path w="185" h="172">
                    <a:moveTo>
                      <a:pt x="185" y="0"/>
                    </a:moveTo>
                    <a:lnTo>
                      <a:pt x="48" y="172"/>
                    </a:lnTo>
                    <a:lnTo>
                      <a:pt x="0" y="124"/>
                    </a:lnTo>
                  </a:path>
                </a:pathLst>
              </a:custGeom>
              <a:grpFill/>
              <a:ln w="222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14" name="Freeform 13">
                <a:extLst>
                  <a:ext uri="{FF2B5EF4-FFF2-40B4-BE49-F238E27FC236}">
                    <a16:creationId xmlns:a16="http://schemas.microsoft.com/office/drawing/2014/main" id="{AA1891FE-7F67-089D-F6FE-2AAF1D6E81D8}"/>
                  </a:ext>
                </a:extLst>
              </p:cNvPr>
              <p:cNvSpPr>
                <a:spLocks/>
              </p:cNvSpPr>
              <p:nvPr/>
            </p:nvSpPr>
            <p:spPr bwMode="auto">
              <a:xfrm>
                <a:off x="7021513" y="2967038"/>
                <a:ext cx="271463" cy="273050"/>
              </a:xfrm>
              <a:custGeom>
                <a:avLst/>
                <a:gdLst>
                  <a:gd name="T0" fmla="*/ 71 w 72"/>
                  <a:gd name="T1" fmla="*/ 28 h 72"/>
                  <a:gd name="T2" fmla="*/ 72 w 72"/>
                  <a:gd name="T3" fmla="*/ 36 h 72"/>
                  <a:gd name="T4" fmla="*/ 36 w 72"/>
                  <a:gd name="T5" fmla="*/ 72 h 72"/>
                  <a:gd name="T6" fmla="*/ 0 w 72"/>
                  <a:gd name="T7" fmla="*/ 36 h 72"/>
                  <a:gd name="T8" fmla="*/ 36 w 72"/>
                  <a:gd name="T9" fmla="*/ 0 h 72"/>
                  <a:gd name="T10" fmla="*/ 52 w 72"/>
                  <a:gd name="T11" fmla="*/ 4 h 72"/>
                </a:gdLst>
                <a:ahLst/>
                <a:cxnLst>
                  <a:cxn ang="0">
                    <a:pos x="T0" y="T1"/>
                  </a:cxn>
                  <a:cxn ang="0">
                    <a:pos x="T2" y="T3"/>
                  </a:cxn>
                  <a:cxn ang="0">
                    <a:pos x="T4" y="T5"/>
                  </a:cxn>
                  <a:cxn ang="0">
                    <a:pos x="T6" y="T7"/>
                  </a:cxn>
                  <a:cxn ang="0">
                    <a:pos x="T8" y="T9"/>
                  </a:cxn>
                  <a:cxn ang="0">
                    <a:pos x="T10" y="T11"/>
                  </a:cxn>
                </a:cxnLst>
                <a:rect l="0" t="0" r="r" b="b"/>
                <a:pathLst>
                  <a:path w="72" h="72">
                    <a:moveTo>
                      <a:pt x="71" y="28"/>
                    </a:moveTo>
                    <a:cubicBezTo>
                      <a:pt x="72" y="31"/>
                      <a:pt x="72" y="33"/>
                      <a:pt x="72" y="36"/>
                    </a:cubicBezTo>
                    <a:cubicBezTo>
                      <a:pt x="72" y="56"/>
                      <a:pt x="56" y="72"/>
                      <a:pt x="36" y="72"/>
                    </a:cubicBezTo>
                    <a:cubicBezTo>
                      <a:pt x="16" y="72"/>
                      <a:pt x="0" y="56"/>
                      <a:pt x="0" y="36"/>
                    </a:cubicBezTo>
                    <a:cubicBezTo>
                      <a:pt x="0" y="16"/>
                      <a:pt x="16" y="0"/>
                      <a:pt x="36" y="0"/>
                    </a:cubicBezTo>
                    <a:cubicBezTo>
                      <a:pt x="42" y="0"/>
                      <a:pt x="47" y="1"/>
                      <a:pt x="52" y="4"/>
                    </a:cubicBezTo>
                  </a:path>
                </a:pathLst>
              </a:custGeom>
              <a:grpFill/>
              <a:ln w="222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grpSp>
      </p:grpSp>
      <p:pic>
        <p:nvPicPr>
          <p:cNvPr id="15" name="Picture 14" descr="A blue and orange logo&#10;&#10;Description automatically generated">
            <a:extLst>
              <a:ext uri="{FF2B5EF4-FFF2-40B4-BE49-F238E27FC236}">
                <a16:creationId xmlns:a16="http://schemas.microsoft.com/office/drawing/2014/main" id="{6C28DE63-4275-24F7-6C50-41C7408B5A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3253" y="330604"/>
            <a:ext cx="2379578" cy="712198"/>
          </a:xfrm>
          <a:prstGeom prst="rect">
            <a:avLst/>
          </a:prstGeom>
        </p:spPr>
      </p:pic>
    </p:spTree>
    <p:extLst>
      <p:ext uri="{BB962C8B-B14F-4D97-AF65-F5344CB8AC3E}">
        <p14:creationId xmlns:p14="http://schemas.microsoft.com/office/powerpoint/2010/main" val="2653983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7" name="Group 1026">
            <a:extLst>
              <a:ext uri="{FF2B5EF4-FFF2-40B4-BE49-F238E27FC236}">
                <a16:creationId xmlns:a16="http://schemas.microsoft.com/office/drawing/2014/main" id="{DD091780-A6DB-60FF-CAC7-1B31C0E05271}"/>
              </a:ext>
            </a:extLst>
          </p:cNvPr>
          <p:cNvGrpSpPr/>
          <p:nvPr/>
        </p:nvGrpSpPr>
        <p:grpSpPr>
          <a:xfrm>
            <a:off x="-295565" y="-201246"/>
            <a:ext cx="12635347" cy="7156227"/>
            <a:chOff x="-1" y="0"/>
            <a:chExt cx="12339783" cy="6959024"/>
          </a:xfrm>
        </p:grpSpPr>
        <p:pic>
          <p:nvPicPr>
            <p:cNvPr id="1028" name="Picture 1027" descr="A close up of a machine&#10;&#10;Description automatically generated">
              <a:extLst>
                <a:ext uri="{FF2B5EF4-FFF2-40B4-BE49-F238E27FC236}">
                  <a16:creationId xmlns:a16="http://schemas.microsoft.com/office/drawing/2014/main" id="{0C50D9C0-1559-A249-C73B-B3952E4C8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1029" name="Rectangle 1028">
              <a:extLst>
                <a:ext uri="{FF2B5EF4-FFF2-40B4-BE49-F238E27FC236}">
                  <a16:creationId xmlns:a16="http://schemas.microsoft.com/office/drawing/2014/main" id="{6F742AD3-EF63-32AC-550A-AFA0047CC196}"/>
                </a:ext>
              </a:extLst>
            </p:cNvPr>
            <p:cNvSpPr/>
            <p:nvPr/>
          </p:nvSpPr>
          <p:spPr>
            <a:xfrm>
              <a:off x="147782" y="101025"/>
              <a:ext cx="12192000" cy="6857999"/>
            </a:xfrm>
            <a:prstGeom prst="rect">
              <a:avLst/>
            </a:prstGeom>
            <a:gradFill>
              <a:gsLst>
                <a:gs pos="0">
                  <a:schemeClr val="bg1">
                    <a:alpha val="45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AFEE4FFD-9B95-00D7-D554-0F110B548546}"/>
              </a:ext>
            </a:extLst>
          </p:cNvPr>
          <p:cNvSpPr>
            <a:spLocks noGrp="1"/>
          </p:cNvSpPr>
          <p:nvPr>
            <p:ph type="sldNum" sz="quarter" idx="12"/>
          </p:nvPr>
        </p:nvSpPr>
        <p:spPr/>
        <p:txBody>
          <a:bodyPr/>
          <a:lstStyle/>
          <a:p>
            <a:fld id="{5DC47603-AEA8-43BA-9C2F-14B586BD249D}" type="slidenum">
              <a:rPr lang="en-US" smtClean="0"/>
              <a:pPr/>
              <a:t>8</a:t>
            </a:fld>
            <a:endParaRPr lang="en-US"/>
          </a:p>
        </p:txBody>
      </p:sp>
      <p:sp>
        <p:nvSpPr>
          <p:cNvPr id="5" name="Rectangle: Single Corner Snipped 4">
            <a:extLst>
              <a:ext uri="{FF2B5EF4-FFF2-40B4-BE49-F238E27FC236}">
                <a16:creationId xmlns:a16="http://schemas.microsoft.com/office/drawing/2014/main" id="{8DECCF62-CCFE-C22F-DDDC-803E31602ABB}"/>
              </a:ext>
            </a:extLst>
          </p:cNvPr>
          <p:cNvSpPr/>
          <p:nvPr/>
        </p:nvSpPr>
        <p:spPr>
          <a:xfrm>
            <a:off x="372229" y="372074"/>
            <a:ext cx="3632977" cy="5328356"/>
          </a:xfrm>
          <a:prstGeom prst="snip1Rect">
            <a:avLst>
              <a:gd name="adj" fmla="val 8018"/>
            </a:avLst>
          </a:prstGeom>
          <a:solidFill>
            <a:srgbClr val="092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itle 1">
            <a:extLst>
              <a:ext uri="{FF2B5EF4-FFF2-40B4-BE49-F238E27FC236}">
                <a16:creationId xmlns:a16="http://schemas.microsoft.com/office/drawing/2014/main" id="{FC5B994A-8FCE-0A3D-7F7A-3429B3F807C7}"/>
              </a:ext>
            </a:extLst>
          </p:cNvPr>
          <p:cNvSpPr>
            <a:spLocks noGrp="1"/>
          </p:cNvSpPr>
          <p:nvPr>
            <p:ph type="title"/>
          </p:nvPr>
        </p:nvSpPr>
        <p:spPr>
          <a:xfrm>
            <a:off x="560743" y="1268413"/>
            <a:ext cx="3006546" cy="1303754"/>
          </a:xfrm>
        </p:spPr>
        <p:txBody>
          <a:bodyPr>
            <a:noAutofit/>
          </a:bodyPr>
          <a:lstStyle/>
          <a:p>
            <a:r>
              <a:rPr lang="en-US" b="1" dirty="0">
                <a:solidFill>
                  <a:schemeClr val="bg1"/>
                </a:solidFill>
                <a:latin typeface="Arial" panose="020B0604020202020204" pitchFamily="34" charset="0"/>
                <a:cs typeface="Arial" panose="020B0604020202020204" pitchFamily="34" charset="0"/>
              </a:rPr>
              <a:t>Our Markets</a:t>
            </a:r>
          </a:p>
        </p:txBody>
      </p:sp>
      <p:cxnSp>
        <p:nvCxnSpPr>
          <p:cNvPr id="7" name="Straight Connector 6">
            <a:extLst>
              <a:ext uri="{FF2B5EF4-FFF2-40B4-BE49-F238E27FC236}">
                <a16:creationId xmlns:a16="http://schemas.microsoft.com/office/drawing/2014/main" id="{7C23AE46-D297-82E3-884D-C7A928D1CA95}"/>
              </a:ext>
            </a:extLst>
          </p:cNvPr>
          <p:cNvCxnSpPr>
            <a:cxnSpLocks/>
          </p:cNvCxnSpPr>
          <p:nvPr/>
        </p:nvCxnSpPr>
        <p:spPr>
          <a:xfrm>
            <a:off x="669838" y="2869093"/>
            <a:ext cx="239596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4B6568A0-EC43-74FD-8F9A-396F1EFCCAF8}"/>
              </a:ext>
            </a:extLst>
          </p:cNvPr>
          <p:cNvSpPr txBox="1"/>
          <p:nvPr/>
        </p:nvSpPr>
        <p:spPr>
          <a:xfrm>
            <a:off x="560742" y="3360061"/>
            <a:ext cx="3006546" cy="1477328"/>
          </a:xfrm>
          <a:prstGeom prst="rect">
            <a:avLst/>
          </a:prstGeom>
          <a:noFill/>
        </p:spPr>
        <p:txBody>
          <a:bodyPr wrap="square" rtlCol="0">
            <a:spAutoFit/>
          </a:bodyPr>
          <a:lstStyle/>
          <a:p>
            <a:r>
              <a:rPr lang="en-US" dirty="0">
                <a:solidFill>
                  <a:schemeClr val="bg1"/>
                </a:solidFill>
                <a:latin typeface="roboto" panose="02000000000000000000" pitchFamily="2" charset="0"/>
                <a:ea typeface="roboto" panose="02000000000000000000" pitchFamily="2" charset="0"/>
                <a:cs typeface="roboto" panose="02000000000000000000" pitchFamily="2" charset="0"/>
              </a:rPr>
              <a:t>Electro Automation have multiple branches across different countries.  All with different needs and customers</a:t>
            </a:r>
          </a:p>
        </p:txBody>
      </p:sp>
      <p:grpSp>
        <p:nvGrpSpPr>
          <p:cNvPr id="3" name="Group 2">
            <a:extLst>
              <a:ext uri="{FF2B5EF4-FFF2-40B4-BE49-F238E27FC236}">
                <a16:creationId xmlns:a16="http://schemas.microsoft.com/office/drawing/2014/main" id="{B5E03FC0-007D-B1E1-DC7E-77FEDC04DC48}"/>
              </a:ext>
            </a:extLst>
          </p:cNvPr>
          <p:cNvGrpSpPr/>
          <p:nvPr/>
        </p:nvGrpSpPr>
        <p:grpSpPr>
          <a:xfrm>
            <a:off x="334962" y="5851821"/>
            <a:ext cx="11857037" cy="1125104"/>
            <a:chOff x="334962" y="5170817"/>
            <a:chExt cx="11857037" cy="1125104"/>
          </a:xfrm>
        </p:grpSpPr>
        <p:sp>
          <p:nvSpPr>
            <p:cNvPr id="317" name="Rectangle: Single Corner Snipped 316">
              <a:extLst>
                <a:ext uri="{FF2B5EF4-FFF2-40B4-BE49-F238E27FC236}">
                  <a16:creationId xmlns:a16="http://schemas.microsoft.com/office/drawing/2014/main" id="{4C850025-592A-58A3-B817-B8A2748CB492}"/>
                </a:ext>
              </a:extLst>
            </p:cNvPr>
            <p:cNvSpPr/>
            <p:nvPr/>
          </p:nvSpPr>
          <p:spPr>
            <a:xfrm flipH="1">
              <a:off x="334962" y="5517145"/>
              <a:ext cx="11857037" cy="673843"/>
            </a:xfrm>
            <a:prstGeom prst="snip1Rect">
              <a:avLst>
                <a:gd name="adj" fmla="val 18544"/>
              </a:avLst>
            </a:prstGeom>
            <a:solidFill>
              <a:srgbClr val="092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335" name="Picture 334" descr="A picture containing outdoor, tall, night&#10;&#10;Description automatically generated">
              <a:extLst>
                <a:ext uri="{FF2B5EF4-FFF2-40B4-BE49-F238E27FC236}">
                  <a16:creationId xmlns:a16="http://schemas.microsoft.com/office/drawing/2014/main" id="{1E88F3D2-330E-FF66-2F48-410D67CE2C30}"/>
                </a:ext>
              </a:extLst>
            </p:cNvPr>
            <p:cNvPicPr>
              <a:picLocks noChangeAspect="1"/>
            </p:cNvPicPr>
            <p:nvPr/>
          </p:nvPicPr>
          <p:blipFill rotWithShape="1">
            <a:blip r:embed="rId4">
              <a:extLst>
                <a:ext uri="{28A0092B-C50C-407E-A947-70E740481C1C}">
                  <a14:useLocalDpi xmlns:a14="http://schemas.microsoft.com/office/drawing/2010/main" val="0"/>
                </a:ext>
              </a:extLst>
            </a:blip>
            <a:srcRect t="29119"/>
            <a:stretch/>
          </p:blipFill>
          <p:spPr>
            <a:xfrm flipH="1">
              <a:off x="9810822" y="5170817"/>
              <a:ext cx="2381177" cy="1125104"/>
            </a:xfrm>
            <a:prstGeom prst="rect">
              <a:avLst/>
            </a:prstGeom>
            <a:effectLst>
              <a:outerShdw blurRad="127000" dist="63500" dir="5400000" algn="t" rotWithShape="0">
                <a:prstClr val="black">
                  <a:alpha val="15000"/>
                </a:prstClr>
              </a:outerShdw>
            </a:effectLst>
          </p:spPr>
        </p:pic>
        <p:sp>
          <p:nvSpPr>
            <p:cNvPr id="336" name="TextBox 335">
              <a:extLst>
                <a:ext uri="{FF2B5EF4-FFF2-40B4-BE49-F238E27FC236}">
                  <a16:creationId xmlns:a16="http://schemas.microsoft.com/office/drawing/2014/main" id="{D39F86D0-8363-4828-4039-386F5F3F2A28}"/>
                </a:ext>
              </a:extLst>
            </p:cNvPr>
            <p:cNvSpPr txBox="1"/>
            <p:nvPr/>
          </p:nvSpPr>
          <p:spPr>
            <a:xfrm>
              <a:off x="677265" y="5684789"/>
              <a:ext cx="822661" cy="338554"/>
            </a:xfrm>
            <a:prstGeom prst="rect">
              <a:avLst/>
            </a:prstGeom>
            <a:noFill/>
          </p:spPr>
          <p:txBody>
            <a:bodyPr wrap="none" rtlCol="0">
              <a:spAutoFit/>
            </a:bodyPr>
            <a:lstStyle/>
            <a:p>
              <a:r>
                <a:rPr lang="en-US" sz="1600" b="1" dirty="0">
                  <a:solidFill>
                    <a:srgbClr val="F59912"/>
                  </a:solidFill>
                  <a:latin typeface="Arial" panose="020B0604020202020204" pitchFamily="34" charset="0"/>
                  <a:cs typeface="Arial" panose="020B0604020202020204" pitchFamily="34" charset="0"/>
                </a:rPr>
                <a:t>Dublin</a:t>
              </a:r>
            </a:p>
          </p:txBody>
        </p:sp>
        <p:sp>
          <p:nvSpPr>
            <p:cNvPr id="645" name="TextBox 644">
              <a:extLst>
                <a:ext uri="{FF2B5EF4-FFF2-40B4-BE49-F238E27FC236}">
                  <a16:creationId xmlns:a16="http://schemas.microsoft.com/office/drawing/2014/main" id="{5A19E713-675F-1468-9D09-84AD3F8DFA9F}"/>
                </a:ext>
              </a:extLst>
            </p:cNvPr>
            <p:cNvSpPr txBox="1"/>
            <p:nvPr/>
          </p:nvSpPr>
          <p:spPr>
            <a:xfrm>
              <a:off x="2544661" y="5684789"/>
              <a:ext cx="936475" cy="338554"/>
            </a:xfrm>
            <a:prstGeom prst="rect">
              <a:avLst/>
            </a:prstGeom>
            <a:noFill/>
          </p:spPr>
          <p:txBody>
            <a:bodyPr wrap="none" rtlCol="0">
              <a:spAutoFit/>
            </a:bodyPr>
            <a:lstStyle/>
            <a:p>
              <a:r>
                <a:rPr lang="en-US" sz="1600" b="1" dirty="0">
                  <a:solidFill>
                    <a:srgbClr val="F59912"/>
                  </a:solidFill>
                  <a:latin typeface="Arial" panose="020B0604020202020204" pitchFamily="34" charset="0"/>
                  <a:cs typeface="Arial" panose="020B0604020202020204" pitchFamily="34" charset="0"/>
                </a:rPr>
                <a:t>Lisburn</a:t>
              </a:r>
            </a:p>
          </p:txBody>
        </p:sp>
        <p:sp>
          <p:nvSpPr>
            <p:cNvPr id="646" name="TextBox 645">
              <a:extLst>
                <a:ext uri="{FF2B5EF4-FFF2-40B4-BE49-F238E27FC236}">
                  <a16:creationId xmlns:a16="http://schemas.microsoft.com/office/drawing/2014/main" id="{76905131-D7CA-FA77-402A-DF8261498DC7}"/>
                </a:ext>
              </a:extLst>
            </p:cNvPr>
            <p:cNvSpPr txBox="1"/>
            <p:nvPr/>
          </p:nvSpPr>
          <p:spPr>
            <a:xfrm>
              <a:off x="4412057" y="5684789"/>
              <a:ext cx="1382110" cy="338554"/>
            </a:xfrm>
            <a:prstGeom prst="rect">
              <a:avLst/>
            </a:prstGeom>
            <a:noFill/>
          </p:spPr>
          <p:txBody>
            <a:bodyPr wrap="none" rtlCol="0">
              <a:spAutoFit/>
            </a:bodyPr>
            <a:lstStyle/>
            <a:p>
              <a:r>
                <a:rPr lang="en-US" sz="1600" b="1" dirty="0">
                  <a:solidFill>
                    <a:srgbClr val="F59912"/>
                  </a:solidFill>
                  <a:latin typeface="Arial" panose="020B0604020202020204" pitchFamily="34" charset="0"/>
                  <a:cs typeface="Arial" panose="020B0604020202020204" pitchFamily="34" charset="0"/>
                </a:rPr>
                <a:t>Birmingham</a:t>
              </a:r>
            </a:p>
          </p:txBody>
        </p:sp>
        <p:sp>
          <p:nvSpPr>
            <p:cNvPr id="647" name="TextBox 646">
              <a:extLst>
                <a:ext uri="{FF2B5EF4-FFF2-40B4-BE49-F238E27FC236}">
                  <a16:creationId xmlns:a16="http://schemas.microsoft.com/office/drawing/2014/main" id="{2C27ADAC-67C6-74A3-B9C9-C032A87B7127}"/>
                </a:ext>
              </a:extLst>
            </p:cNvPr>
            <p:cNvSpPr txBox="1"/>
            <p:nvPr/>
          </p:nvSpPr>
          <p:spPr>
            <a:xfrm>
              <a:off x="6279453" y="5684789"/>
              <a:ext cx="833883" cy="338554"/>
            </a:xfrm>
            <a:prstGeom prst="rect">
              <a:avLst/>
            </a:prstGeom>
            <a:noFill/>
          </p:spPr>
          <p:txBody>
            <a:bodyPr wrap="none" rtlCol="0">
              <a:spAutoFit/>
            </a:bodyPr>
            <a:lstStyle/>
            <a:p>
              <a:r>
                <a:rPr lang="en-US" sz="1600" b="1" dirty="0">
                  <a:solidFill>
                    <a:srgbClr val="F59912"/>
                  </a:solidFill>
                  <a:latin typeface="Arial" panose="020B0604020202020204" pitchFamily="34" charset="0"/>
                  <a:cs typeface="Arial" panose="020B0604020202020204" pitchFamily="34" charset="0"/>
                </a:rPr>
                <a:t>Surrey</a:t>
              </a:r>
            </a:p>
          </p:txBody>
        </p:sp>
        <p:sp>
          <p:nvSpPr>
            <p:cNvPr id="648" name="TextBox 647">
              <a:extLst>
                <a:ext uri="{FF2B5EF4-FFF2-40B4-BE49-F238E27FC236}">
                  <a16:creationId xmlns:a16="http://schemas.microsoft.com/office/drawing/2014/main" id="{A00F1EB0-EAFD-F722-E149-34FDA61674CE}"/>
                </a:ext>
              </a:extLst>
            </p:cNvPr>
            <p:cNvSpPr txBox="1"/>
            <p:nvPr/>
          </p:nvSpPr>
          <p:spPr>
            <a:xfrm>
              <a:off x="8146849" y="5684789"/>
              <a:ext cx="1074333" cy="338554"/>
            </a:xfrm>
            <a:prstGeom prst="rect">
              <a:avLst/>
            </a:prstGeom>
            <a:noFill/>
          </p:spPr>
          <p:txBody>
            <a:bodyPr wrap="none" rtlCol="0">
              <a:spAutoFit/>
            </a:bodyPr>
            <a:lstStyle/>
            <a:p>
              <a:r>
                <a:rPr lang="en-US" sz="1600" b="1" dirty="0">
                  <a:solidFill>
                    <a:srgbClr val="F59912"/>
                  </a:solidFill>
                  <a:latin typeface="Arial" panose="020B0604020202020204" pitchFamily="34" charset="0"/>
                  <a:cs typeface="Arial" panose="020B0604020202020204" pitchFamily="34" charset="0"/>
                </a:rPr>
                <a:t>Germany</a:t>
              </a:r>
            </a:p>
          </p:txBody>
        </p:sp>
        <p:cxnSp>
          <p:nvCxnSpPr>
            <p:cNvPr id="649" name="Straight Connector 648">
              <a:extLst>
                <a:ext uri="{FF2B5EF4-FFF2-40B4-BE49-F238E27FC236}">
                  <a16:creationId xmlns:a16="http://schemas.microsoft.com/office/drawing/2014/main" id="{8FF987A8-F90E-7A62-185A-CDE2B610D5FE}"/>
                </a:ext>
              </a:extLst>
            </p:cNvPr>
            <p:cNvCxnSpPr>
              <a:cxnSpLocks/>
            </p:cNvCxnSpPr>
            <p:nvPr/>
          </p:nvCxnSpPr>
          <p:spPr>
            <a:xfrm>
              <a:off x="2347703" y="5648981"/>
              <a:ext cx="0" cy="41017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654" name="Straight Connector 653">
              <a:extLst>
                <a:ext uri="{FF2B5EF4-FFF2-40B4-BE49-F238E27FC236}">
                  <a16:creationId xmlns:a16="http://schemas.microsoft.com/office/drawing/2014/main" id="{554DEB88-915D-BC52-CE2F-936421A2F236}"/>
                </a:ext>
              </a:extLst>
            </p:cNvPr>
            <p:cNvCxnSpPr>
              <a:cxnSpLocks/>
            </p:cNvCxnSpPr>
            <p:nvPr/>
          </p:nvCxnSpPr>
          <p:spPr>
            <a:xfrm>
              <a:off x="4215099" y="5648981"/>
              <a:ext cx="0" cy="41017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655" name="Straight Connector 654">
              <a:extLst>
                <a:ext uri="{FF2B5EF4-FFF2-40B4-BE49-F238E27FC236}">
                  <a16:creationId xmlns:a16="http://schemas.microsoft.com/office/drawing/2014/main" id="{FC17CB48-1AB6-69E2-5919-ED8B3D2D00EE}"/>
                </a:ext>
              </a:extLst>
            </p:cNvPr>
            <p:cNvCxnSpPr>
              <a:cxnSpLocks/>
            </p:cNvCxnSpPr>
            <p:nvPr/>
          </p:nvCxnSpPr>
          <p:spPr>
            <a:xfrm>
              <a:off x="6082495" y="5648981"/>
              <a:ext cx="0" cy="41017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656" name="Straight Connector 655">
              <a:extLst>
                <a:ext uri="{FF2B5EF4-FFF2-40B4-BE49-F238E27FC236}">
                  <a16:creationId xmlns:a16="http://schemas.microsoft.com/office/drawing/2014/main" id="{D1AB4182-F744-0493-1614-6D8E7286BA14}"/>
                </a:ext>
              </a:extLst>
            </p:cNvPr>
            <p:cNvCxnSpPr>
              <a:cxnSpLocks/>
            </p:cNvCxnSpPr>
            <p:nvPr/>
          </p:nvCxnSpPr>
          <p:spPr>
            <a:xfrm>
              <a:off x="7949891" y="5648981"/>
              <a:ext cx="0" cy="410170"/>
            </a:xfrm>
            <a:prstGeom prst="line">
              <a:avLst/>
            </a:prstGeom>
            <a:ln/>
          </p:spPr>
          <p:style>
            <a:lnRef idx="1">
              <a:schemeClr val="accent2"/>
            </a:lnRef>
            <a:fillRef idx="0">
              <a:schemeClr val="accent2"/>
            </a:fillRef>
            <a:effectRef idx="0">
              <a:schemeClr val="accent2"/>
            </a:effectRef>
            <a:fontRef idx="minor">
              <a:schemeClr val="tx1"/>
            </a:fontRef>
          </p:style>
        </p:cxnSp>
      </p:grpSp>
      <p:pic>
        <p:nvPicPr>
          <p:cNvPr id="1025" name="Picture 1024" descr="A map of europe with black lines&#10;&#10;Description automatically generated">
            <a:extLst>
              <a:ext uri="{FF2B5EF4-FFF2-40B4-BE49-F238E27FC236}">
                <a16:creationId xmlns:a16="http://schemas.microsoft.com/office/drawing/2014/main" id="{6615473F-B9A5-6D2E-5F3C-1726EA7459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081" y="-290046"/>
            <a:ext cx="6561230" cy="6495879"/>
          </a:xfrm>
          <a:prstGeom prst="rect">
            <a:avLst/>
          </a:prstGeom>
        </p:spPr>
      </p:pic>
      <p:grpSp>
        <p:nvGrpSpPr>
          <p:cNvPr id="321" name="Group 320">
            <a:extLst>
              <a:ext uri="{FF2B5EF4-FFF2-40B4-BE49-F238E27FC236}">
                <a16:creationId xmlns:a16="http://schemas.microsoft.com/office/drawing/2014/main" id="{475E7865-E8E1-1D15-FEF4-B2E84C44B147}"/>
              </a:ext>
            </a:extLst>
          </p:cNvPr>
          <p:cNvGrpSpPr/>
          <p:nvPr/>
        </p:nvGrpSpPr>
        <p:grpSpPr>
          <a:xfrm>
            <a:off x="6285366" y="3549527"/>
            <a:ext cx="185140" cy="282926"/>
            <a:chOff x="4643437" y="587376"/>
            <a:chExt cx="225425" cy="344488"/>
          </a:xfrm>
          <a:solidFill>
            <a:srgbClr val="F59912"/>
          </a:solidFill>
          <a:effectLst>
            <a:outerShdw blurRad="127000" dist="63500" dir="5400000" algn="t" rotWithShape="0">
              <a:prstClr val="black">
                <a:alpha val="15000"/>
              </a:prstClr>
            </a:outerShdw>
          </a:effectLst>
        </p:grpSpPr>
        <p:sp>
          <p:nvSpPr>
            <p:cNvPr id="322" name="Freeform 8">
              <a:extLst>
                <a:ext uri="{FF2B5EF4-FFF2-40B4-BE49-F238E27FC236}">
                  <a16:creationId xmlns:a16="http://schemas.microsoft.com/office/drawing/2014/main" id="{840B80AA-77CF-A7C2-8C0C-FF6DAE744F5F}"/>
                </a:ext>
              </a:extLst>
            </p:cNvPr>
            <p:cNvSpPr>
              <a:spLocks/>
            </p:cNvSpPr>
            <p:nvPr/>
          </p:nvSpPr>
          <p:spPr bwMode="auto">
            <a:xfrm>
              <a:off x="4643437" y="587376"/>
              <a:ext cx="225425" cy="344488"/>
            </a:xfrm>
            <a:custGeom>
              <a:avLst/>
              <a:gdLst>
                <a:gd name="T0" fmla="*/ 60 w 60"/>
                <a:gd name="T1" fmla="*/ 30 h 92"/>
                <a:gd name="T2" fmla="*/ 30 w 60"/>
                <a:gd name="T3" fmla="*/ 92 h 92"/>
                <a:gd name="T4" fmla="*/ 0 w 60"/>
                <a:gd name="T5" fmla="*/ 30 h 92"/>
                <a:gd name="T6" fmla="*/ 30 w 60"/>
                <a:gd name="T7" fmla="*/ 0 h 92"/>
                <a:gd name="T8" fmla="*/ 60 w 60"/>
                <a:gd name="T9" fmla="*/ 30 h 92"/>
              </a:gdLst>
              <a:ahLst/>
              <a:cxnLst>
                <a:cxn ang="0">
                  <a:pos x="T0" y="T1"/>
                </a:cxn>
                <a:cxn ang="0">
                  <a:pos x="T2" y="T3"/>
                </a:cxn>
                <a:cxn ang="0">
                  <a:pos x="T4" y="T5"/>
                </a:cxn>
                <a:cxn ang="0">
                  <a:pos x="T6" y="T7"/>
                </a:cxn>
                <a:cxn ang="0">
                  <a:pos x="T8" y="T9"/>
                </a:cxn>
              </a:cxnLst>
              <a:rect l="0" t="0" r="r" b="b"/>
              <a:pathLst>
                <a:path w="60" h="92">
                  <a:moveTo>
                    <a:pt x="60" y="30"/>
                  </a:moveTo>
                  <a:cubicBezTo>
                    <a:pt x="60" y="47"/>
                    <a:pt x="30" y="92"/>
                    <a:pt x="30" y="92"/>
                  </a:cubicBezTo>
                  <a:cubicBezTo>
                    <a:pt x="30" y="92"/>
                    <a:pt x="0" y="47"/>
                    <a:pt x="0" y="30"/>
                  </a:cubicBezTo>
                  <a:cubicBezTo>
                    <a:pt x="0" y="13"/>
                    <a:pt x="13" y="0"/>
                    <a:pt x="30" y="0"/>
                  </a:cubicBezTo>
                  <a:cubicBezTo>
                    <a:pt x="47" y="0"/>
                    <a:pt x="60" y="13"/>
                    <a:pt x="60" y="30"/>
                  </a:cubicBezTo>
                  <a:close/>
                </a:path>
              </a:pathLst>
            </a:custGeom>
            <a:grp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323" name="Oval 9">
              <a:extLst>
                <a:ext uri="{FF2B5EF4-FFF2-40B4-BE49-F238E27FC236}">
                  <a16:creationId xmlns:a16="http://schemas.microsoft.com/office/drawing/2014/main" id="{02100497-4C3E-8958-785E-02B52F7A0F6C}"/>
                </a:ext>
              </a:extLst>
            </p:cNvPr>
            <p:cNvSpPr>
              <a:spLocks noChangeArrowheads="1"/>
            </p:cNvSpPr>
            <p:nvPr/>
          </p:nvSpPr>
          <p:spPr bwMode="auto">
            <a:xfrm>
              <a:off x="4711700" y="654051"/>
              <a:ext cx="88900" cy="90488"/>
            </a:xfrm>
            <a:prstGeom prst="ellipse">
              <a:avLst/>
            </a:prstGeom>
            <a:grp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grpSp>
      <p:grpSp>
        <p:nvGrpSpPr>
          <p:cNvPr id="324" name="Group 323">
            <a:extLst>
              <a:ext uri="{FF2B5EF4-FFF2-40B4-BE49-F238E27FC236}">
                <a16:creationId xmlns:a16="http://schemas.microsoft.com/office/drawing/2014/main" id="{9DB8AC0F-29BC-7DE3-ED4D-479C25F9E0A7}"/>
              </a:ext>
            </a:extLst>
          </p:cNvPr>
          <p:cNvGrpSpPr/>
          <p:nvPr/>
        </p:nvGrpSpPr>
        <p:grpSpPr>
          <a:xfrm>
            <a:off x="5567521" y="3113395"/>
            <a:ext cx="185140" cy="282926"/>
            <a:chOff x="4643437" y="587376"/>
            <a:chExt cx="225425" cy="344488"/>
          </a:xfrm>
          <a:solidFill>
            <a:srgbClr val="F59912"/>
          </a:solidFill>
          <a:effectLst>
            <a:outerShdw blurRad="127000" dist="63500" dir="5400000" algn="t" rotWithShape="0">
              <a:prstClr val="black">
                <a:alpha val="15000"/>
              </a:prstClr>
            </a:outerShdw>
          </a:effectLst>
        </p:grpSpPr>
        <p:sp>
          <p:nvSpPr>
            <p:cNvPr id="325" name="Freeform 8">
              <a:extLst>
                <a:ext uri="{FF2B5EF4-FFF2-40B4-BE49-F238E27FC236}">
                  <a16:creationId xmlns:a16="http://schemas.microsoft.com/office/drawing/2014/main" id="{C4588927-B379-756C-C191-BAADAC6A03C1}"/>
                </a:ext>
              </a:extLst>
            </p:cNvPr>
            <p:cNvSpPr>
              <a:spLocks/>
            </p:cNvSpPr>
            <p:nvPr/>
          </p:nvSpPr>
          <p:spPr bwMode="auto">
            <a:xfrm>
              <a:off x="4643437" y="587376"/>
              <a:ext cx="225425" cy="344488"/>
            </a:xfrm>
            <a:custGeom>
              <a:avLst/>
              <a:gdLst>
                <a:gd name="T0" fmla="*/ 60 w 60"/>
                <a:gd name="T1" fmla="*/ 30 h 92"/>
                <a:gd name="T2" fmla="*/ 30 w 60"/>
                <a:gd name="T3" fmla="*/ 92 h 92"/>
                <a:gd name="T4" fmla="*/ 0 w 60"/>
                <a:gd name="T5" fmla="*/ 30 h 92"/>
                <a:gd name="T6" fmla="*/ 30 w 60"/>
                <a:gd name="T7" fmla="*/ 0 h 92"/>
                <a:gd name="T8" fmla="*/ 60 w 60"/>
                <a:gd name="T9" fmla="*/ 30 h 92"/>
              </a:gdLst>
              <a:ahLst/>
              <a:cxnLst>
                <a:cxn ang="0">
                  <a:pos x="T0" y="T1"/>
                </a:cxn>
                <a:cxn ang="0">
                  <a:pos x="T2" y="T3"/>
                </a:cxn>
                <a:cxn ang="0">
                  <a:pos x="T4" y="T5"/>
                </a:cxn>
                <a:cxn ang="0">
                  <a:pos x="T6" y="T7"/>
                </a:cxn>
                <a:cxn ang="0">
                  <a:pos x="T8" y="T9"/>
                </a:cxn>
              </a:cxnLst>
              <a:rect l="0" t="0" r="r" b="b"/>
              <a:pathLst>
                <a:path w="60" h="92">
                  <a:moveTo>
                    <a:pt x="60" y="30"/>
                  </a:moveTo>
                  <a:cubicBezTo>
                    <a:pt x="60" y="47"/>
                    <a:pt x="30" y="92"/>
                    <a:pt x="30" y="92"/>
                  </a:cubicBezTo>
                  <a:cubicBezTo>
                    <a:pt x="30" y="92"/>
                    <a:pt x="0" y="47"/>
                    <a:pt x="0" y="30"/>
                  </a:cubicBezTo>
                  <a:cubicBezTo>
                    <a:pt x="0" y="13"/>
                    <a:pt x="13" y="0"/>
                    <a:pt x="30" y="0"/>
                  </a:cubicBezTo>
                  <a:cubicBezTo>
                    <a:pt x="47" y="0"/>
                    <a:pt x="60" y="13"/>
                    <a:pt x="60" y="30"/>
                  </a:cubicBezTo>
                  <a:close/>
                </a:path>
              </a:pathLst>
            </a:custGeom>
            <a:grp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326" name="Oval 9">
              <a:extLst>
                <a:ext uri="{FF2B5EF4-FFF2-40B4-BE49-F238E27FC236}">
                  <a16:creationId xmlns:a16="http://schemas.microsoft.com/office/drawing/2014/main" id="{A1522B72-E72C-8242-DCBE-5FC4D9D4AB75}"/>
                </a:ext>
              </a:extLst>
            </p:cNvPr>
            <p:cNvSpPr>
              <a:spLocks noChangeArrowheads="1"/>
            </p:cNvSpPr>
            <p:nvPr/>
          </p:nvSpPr>
          <p:spPr bwMode="auto">
            <a:xfrm>
              <a:off x="4711700" y="654051"/>
              <a:ext cx="88900" cy="90488"/>
            </a:xfrm>
            <a:prstGeom prst="ellipse">
              <a:avLst/>
            </a:prstGeom>
            <a:grp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grpSp>
      <p:grpSp>
        <p:nvGrpSpPr>
          <p:cNvPr id="327" name="Group 326">
            <a:extLst>
              <a:ext uri="{FF2B5EF4-FFF2-40B4-BE49-F238E27FC236}">
                <a16:creationId xmlns:a16="http://schemas.microsoft.com/office/drawing/2014/main" id="{540CFCE8-5B76-FD13-00A2-37027FC7BFB2}"/>
              </a:ext>
            </a:extLst>
          </p:cNvPr>
          <p:cNvGrpSpPr/>
          <p:nvPr/>
        </p:nvGrpSpPr>
        <p:grpSpPr>
          <a:xfrm>
            <a:off x="7181841" y="3635581"/>
            <a:ext cx="185140" cy="282926"/>
            <a:chOff x="4643437" y="587376"/>
            <a:chExt cx="225425" cy="344488"/>
          </a:xfrm>
          <a:solidFill>
            <a:srgbClr val="F59912"/>
          </a:solidFill>
          <a:effectLst>
            <a:outerShdw blurRad="127000" dist="63500" dir="5400000" algn="t" rotWithShape="0">
              <a:prstClr val="black">
                <a:alpha val="15000"/>
              </a:prstClr>
            </a:outerShdw>
          </a:effectLst>
        </p:grpSpPr>
        <p:sp>
          <p:nvSpPr>
            <p:cNvPr id="328" name="Freeform 8">
              <a:extLst>
                <a:ext uri="{FF2B5EF4-FFF2-40B4-BE49-F238E27FC236}">
                  <a16:creationId xmlns:a16="http://schemas.microsoft.com/office/drawing/2014/main" id="{FCFA1DB2-C79B-ACB8-2F38-E16623A87B00}"/>
                </a:ext>
              </a:extLst>
            </p:cNvPr>
            <p:cNvSpPr>
              <a:spLocks/>
            </p:cNvSpPr>
            <p:nvPr/>
          </p:nvSpPr>
          <p:spPr bwMode="auto">
            <a:xfrm>
              <a:off x="4643437" y="587376"/>
              <a:ext cx="225425" cy="344488"/>
            </a:xfrm>
            <a:custGeom>
              <a:avLst/>
              <a:gdLst>
                <a:gd name="T0" fmla="*/ 60 w 60"/>
                <a:gd name="T1" fmla="*/ 30 h 92"/>
                <a:gd name="T2" fmla="*/ 30 w 60"/>
                <a:gd name="T3" fmla="*/ 92 h 92"/>
                <a:gd name="T4" fmla="*/ 0 w 60"/>
                <a:gd name="T5" fmla="*/ 30 h 92"/>
                <a:gd name="T6" fmla="*/ 30 w 60"/>
                <a:gd name="T7" fmla="*/ 0 h 92"/>
                <a:gd name="T8" fmla="*/ 60 w 60"/>
                <a:gd name="T9" fmla="*/ 30 h 92"/>
              </a:gdLst>
              <a:ahLst/>
              <a:cxnLst>
                <a:cxn ang="0">
                  <a:pos x="T0" y="T1"/>
                </a:cxn>
                <a:cxn ang="0">
                  <a:pos x="T2" y="T3"/>
                </a:cxn>
                <a:cxn ang="0">
                  <a:pos x="T4" y="T5"/>
                </a:cxn>
                <a:cxn ang="0">
                  <a:pos x="T6" y="T7"/>
                </a:cxn>
                <a:cxn ang="0">
                  <a:pos x="T8" y="T9"/>
                </a:cxn>
              </a:cxnLst>
              <a:rect l="0" t="0" r="r" b="b"/>
              <a:pathLst>
                <a:path w="60" h="92">
                  <a:moveTo>
                    <a:pt x="60" y="30"/>
                  </a:moveTo>
                  <a:cubicBezTo>
                    <a:pt x="60" y="47"/>
                    <a:pt x="30" y="92"/>
                    <a:pt x="30" y="92"/>
                  </a:cubicBezTo>
                  <a:cubicBezTo>
                    <a:pt x="30" y="92"/>
                    <a:pt x="0" y="47"/>
                    <a:pt x="0" y="30"/>
                  </a:cubicBezTo>
                  <a:cubicBezTo>
                    <a:pt x="0" y="13"/>
                    <a:pt x="13" y="0"/>
                    <a:pt x="30" y="0"/>
                  </a:cubicBezTo>
                  <a:cubicBezTo>
                    <a:pt x="47" y="0"/>
                    <a:pt x="60" y="13"/>
                    <a:pt x="60" y="30"/>
                  </a:cubicBezTo>
                  <a:close/>
                </a:path>
              </a:pathLst>
            </a:custGeom>
            <a:grp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329" name="Oval 9">
              <a:extLst>
                <a:ext uri="{FF2B5EF4-FFF2-40B4-BE49-F238E27FC236}">
                  <a16:creationId xmlns:a16="http://schemas.microsoft.com/office/drawing/2014/main" id="{F61C0226-722B-59E8-DE47-FD78EC24F04E}"/>
                </a:ext>
              </a:extLst>
            </p:cNvPr>
            <p:cNvSpPr>
              <a:spLocks noChangeArrowheads="1"/>
            </p:cNvSpPr>
            <p:nvPr/>
          </p:nvSpPr>
          <p:spPr bwMode="auto">
            <a:xfrm>
              <a:off x="4711700" y="654051"/>
              <a:ext cx="88900" cy="90488"/>
            </a:xfrm>
            <a:prstGeom prst="ellipse">
              <a:avLst/>
            </a:prstGeom>
            <a:grp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grpSp>
      <p:grpSp>
        <p:nvGrpSpPr>
          <p:cNvPr id="330" name="Group 329">
            <a:extLst>
              <a:ext uri="{FF2B5EF4-FFF2-40B4-BE49-F238E27FC236}">
                <a16:creationId xmlns:a16="http://schemas.microsoft.com/office/drawing/2014/main" id="{80F4D565-DDC3-1A32-9F63-55577E817A30}"/>
              </a:ext>
            </a:extLst>
          </p:cNvPr>
          <p:cNvGrpSpPr/>
          <p:nvPr/>
        </p:nvGrpSpPr>
        <p:grpSpPr>
          <a:xfrm>
            <a:off x="6052041" y="3266601"/>
            <a:ext cx="185140" cy="282926"/>
            <a:chOff x="4643437" y="587376"/>
            <a:chExt cx="225425" cy="344488"/>
          </a:xfrm>
          <a:solidFill>
            <a:srgbClr val="F59912"/>
          </a:solidFill>
          <a:effectLst>
            <a:outerShdw blurRad="127000" dist="63500" dir="5400000" algn="t" rotWithShape="0">
              <a:prstClr val="black">
                <a:alpha val="15000"/>
              </a:prstClr>
            </a:outerShdw>
          </a:effectLst>
        </p:grpSpPr>
        <p:sp>
          <p:nvSpPr>
            <p:cNvPr id="331" name="Freeform 8">
              <a:extLst>
                <a:ext uri="{FF2B5EF4-FFF2-40B4-BE49-F238E27FC236}">
                  <a16:creationId xmlns:a16="http://schemas.microsoft.com/office/drawing/2014/main" id="{379ABE9D-2455-B09C-D7B4-631DC4D8DC56}"/>
                </a:ext>
              </a:extLst>
            </p:cNvPr>
            <p:cNvSpPr>
              <a:spLocks/>
            </p:cNvSpPr>
            <p:nvPr/>
          </p:nvSpPr>
          <p:spPr bwMode="auto">
            <a:xfrm>
              <a:off x="4643437" y="587376"/>
              <a:ext cx="225425" cy="344488"/>
            </a:xfrm>
            <a:custGeom>
              <a:avLst/>
              <a:gdLst>
                <a:gd name="T0" fmla="*/ 60 w 60"/>
                <a:gd name="T1" fmla="*/ 30 h 92"/>
                <a:gd name="T2" fmla="*/ 30 w 60"/>
                <a:gd name="T3" fmla="*/ 92 h 92"/>
                <a:gd name="T4" fmla="*/ 0 w 60"/>
                <a:gd name="T5" fmla="*/ 30 h 92"/>
                <a:gd name="T6" fmla="*/ 30 w 60"/>
                <a:gd name="T7" fmla="*/ 0 h 92"/>
                <a:gd name="T8" fmla="*/ 60 w 60"/>
                <a:gd name="T9" fmla="*/ 30 h 92"/>
              </a:gdLst>
              <a:ahLst/>
              <a:cxnLst>
                <a:cxn ang="0">
                  <a:pos x="T0" y="T1"/>
                </a:cxn>
                <a:cxn ang="0">
                  <a:pos x="T2" y="T3"/>
                </a:cxn>
                <a:cxn ang="0">
                  <a:pos x="T4" y="T5"/>
                </a:cxn>
                <a:cxn ang="0">
                  <a:pos x="T6" y="T7"/>
                </a:cxn>
                <a:cxn ang="0">
                  <a:pos x="T8" y="T9"/>
                </a:cxn>
              </a:cxnLst>
              <a:rect l="0" t="0" r="r" b="b"/>
              <a:pathLst>
                <a:path w="60" h="92">
                  <a:moveTo>
                    <a:pt x="60" y="30"/>
                  </a:moveTo>
                  <a:cubicBezTo>
                    <a:pt x="60" y="47"/>
                    <a:pt x="30" y="92"/>
                    <a:pt x="30" y="92"/>
                  </a:cubicBezTo>
                  <a:cubicBezTo>
                    <a:pt x="30" y="92"/>
                    <a:pt x="0" y="47"/>
                    <a:pt x="0" y="30"/>
                  </a:cubicBezTo>
                  <a:cubicBezTo>
                    <a:pt x="0" y="13"/>
                    <a:pt x="13" y="0"/>
                    <a:pt x="30" y="0"/>
                  </a:cubicBezTo>
                  <a:cubicBezTo>
                    <a:pt x="47" y="0"/>
                    <a:pt x="60" y="13"/>
                    <a:pt x="60" y="30"/>
                  </a:cubicBezTo>
                  <a:close/>
                </a:path>
              </a:pathLst>
            </a:custGeom>
            <a:grp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332" name="Oval 9">
              <a:extLst>
                <a:ext uri="{FF2B5EF4-FFF2-40B4-BE49-F238E27FC236}">
                  <a16:creationId xmlns:a16="http://schemas.microsoft.com/office/drawing/2014/main" id="{40FB7F51-1E4F-9980-8617-E3C7E4495559}"/>
                </a:ext>
              </a:extLst>
            </p:cNvPr>
            <p:cNvSpPr>
              <a:spLocks noChangeArrowheads="1"/>
            </p:cNvSpPr>
            <p:nvPr/>
          </p:nvSpPr>
          <p:spPr bwMode="auto">
            <a:xfrm>
              <a:off x="4711700" y="654051"/>
              <a:ext cx="88900" cy="90488"/>
            </a:xfrm>
            <a:prstGeom prst="ellipse">
              <a:avLst/>
            </a:prstGeom>
            <a:grp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grpSp>
      <p:grpSp>
        <p:nvGrpSpPr>
          <p:cNvPr id="318" name="Group 317">
            <a:extLst>
              <a:ext uri="{FF2B5EF4-FFF2-40B4-BE49-F238E27FC236}">
                <a16:creationId xmlns:a16="http://schemas.microsoft.com/office/drawing/2014/main" id="{A21BCFD7-2883-A19E-7A17-1944F7C958D1}"/>
              </a:ext>
            </a:extLst>
          </p:cNvPr>
          <p:cNvGrpSpPr/>
          <p:nvPr/>
        </p:nvGrpSpPr>
        <p:grpSpPr>
          <a:xfrm>
            <a:off x="5551783" y="3273625"/>
            <a:ext cx="185140" cy="282926"/>
            <a:chOff x="4643437" y="587376"/>
            <a:chExt cx="225425" cy="344488"/>
          </a:xfrm>
          <a:solidFill>
            <a:srgbClr val="F59912"/>
          </a:solidFill>
          <a:effectLst>
            <a:outerShdw blurRad="127000" dist="63500" dir="5400000" algn="t" rotWithShape="0">
              <a:prstClr val="black">
                <a:alpha val="15000"/>
              </a:prstClr>
            </a:outerShdw>
          </a:effectLst>
        </p:grpSpPr>
        <p:sp>
          <p:nvSpPr>
            <p:cNvPr id="319" name="Freeform 8">
              <a:extLst>
                <a:ext uri="{FF2B5EF4-FFF2-40B4-BE49-F238E27FC236}">
                  <a16:creationId xmlns:a16="http://schemas.microsoft.com/office/drawing/2014/main" id="{3A999B8D-954C-9C96-1DC6-4A3F4AB46124}"/>
                </a:ext>
              </a:extLst>
            </p:cNvPr>
            <p:cNvSpPr>
              <a:spLocks/>
            </p:cNvSpPr>
            <p:nvPr/>
          </p:nvSpPr>
          <p:spPr bwMode="auto">
            <a:xfrm>
              <a:off x="4643437" y="587376"/>
              <a:ext cx="225425" cy="344488"/>
            </a:xfrm>
            <a:custGeom>
              <a:avLst/>
              <a:gdLst>
                <a:gd name="T0" fmla="*/ 60 w 60"/>
                <a:gd name="T1" fmla="*/ 30 h 92"/>
                <a:gd name="T2" fmla="*/ 30 w 60"/>
                <a:gd name="T3" fmla="*/ 92 h 92"/>
                <a:gd name="T4" fmla="*/ 0 w 60"/>
                <a:gd name="T5" fmla="*/ 30 h 92"/>
                <a:gd name="T6" fmla="*/ 30 w 60"/>
                <a:gd name="T7" fmla="*/ 0 h 92"/>
                <a:gd name="T8" fmla="*/ 60 w 60"/>
                <a:gd name="T9" fmla="*/ 30 h 92"/>
              </a:gdLst>
              <a:ahLst/>
              <a:cxnLst>
                <a:cxn ang="0">
                  <a:pos x="T0" y="T1"/>
                </a:cxn>
                <a:cxn ang="0">
                  <a:pos x="T2" y="T3"/>
                </a:cxn>
                <a:cxn ang="0">
                  <a:pos x="T4" y="T5"/>
                </a:cxn>
                <a:cxn ang="0">
                  <a:pos x="T6" y="T7"/>
                </a:cxn>
                <a:cxn ang="0">
                  <a:pos x="T8" y="T9"/>
                </a:cxn>
              </a:cxnLst>
              <a:rect l="0" t="0" r="r" b="b"/>
              <a:pathLst>
                <a:path w="60" h="92">
                  <a:moveTo>
                    <a:pt x="60" y="30"/>
                  </a:moveTo>
                  <a:cubicBezTo>
                    <a:pt x="60" y="47"/>
                    <a:pt x="30" y="92"/>
                    <a:pt x="30" y="92"/>
                  </a:cubicBezTo>
                  <a:cubicBezTo>
                    <a:pt x="30" y="92"/>
                    <a:pt x="0" y="47"/>
                    <a:pt x="0" y="30"/>
                  </a:cubicBezTo>
                  <a:cubicBezTo>
                    <a:pt x="0" y="13"/>
                    <a:pt x="13" y="0"/>
                    <a:pt x="30" y="0"/>
                  </a:cubicBezTo>
                  <a:cubicBezTo>
                    <a:pt x="47" y="0"/>
                    <a:pt x="60" y="13"/>
                    <a:pt x="60" y="30"/>
                  </a:cubicBezTo>
                  <a:close/>
                </a:path>
              </a:pathLst>
            </a:custGeom>
            <a:grp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320" name="Oval 9">
              <a:extLst>
                <a:ext uri="{FF2B5EF4-FFF2-40B4-BE49-F238E27FC236}">
                  <a16:creationId xmlns:a16="http://schemas.microsoft.com/office/drawing/2014/main" id="{F421372A-99A2-CA9F-20EE-29BBD91C6161}"/>
                </a:ext>
              </a:extLst>
            </p:cNvPr>
            <p:cNvSpPr>
              <a:spLocks noChangeArrowheads="1"/>
            </p:cNvSpPr>
            <p:nvPr/>
          </p:nvSpPr>
          <p:spPr bwMode="auto">
            <a:xfrm>
              <a:off x="4711700" y="654051"/>
              <a:ext cx="88900" cy="90488"/>
            </a:xfrm>
            <a:prstGeom prst="ellipse">
              <a:avLst/>
            </a:prstGeom>
            <a:grp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grpSp>
      <p:pic>
        <p:nvPicPr>
          <p:cNvPr id="339" name="Picture 338" descr="A blue and orange logo&#10;&#10;Description automatically generated">
            <a:extLst>
              <a:ext uri="{FF2B5EF4-FFF2-40B4-BE49-F238E27FC236}">
                <a16:creationId xmlns:a16="http://schemas.microsoft.com/office/drawing/2014/main" id="{26A36B21-1813-56D2-D4EA-77943C257F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53253" y="330604"/>
            <a:ext cx="2379578" cy="712198"/>
          </a:xfrm>
          <a:prstGeom prst="rect">
            <a:avLst/>
          </a:prstGeom>
        </p:spPr>
      </p:pic>
    </p:spTree>
    <p:extLst>
      <p:ext uri="{BB962C8B-B14F-4D97-AF65-F5344CB8AC3E}">
        <p14:creationId xmlns:p14="http://schemas.microsoft.com/office/powerpoint/2010/main" val="3039655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rish Fencing Services - Guaranteed Irish House">
            <a:extLst>
              <a:ext uri="{FF2B5EF4-FFF2-40B4-BE49-F238E27FC236}">
                <a16:creationId xmlns:a16="http://schemas.microsoft.com/office/drawing/2014/main" id="{B2A9D6A2-1C4B-E51B-6F22-CBFD0748B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0936" y="339736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white van with blue and orange graphics&#10;&#10;Description automatically generated">
            <a:extLst>
              <a:ext uri="{FF2B5EF4-FFF2-40B4-BE49-F238E27FC236}">
                <a16:creationId xmlns:a16="http://schemas.microsoft.com/office/drawing/2014/main" id="{FE51D0EB-2B24-849A-0EEE-676EB063B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1832" y="0"/>
            <a:ext cx="4900166" cy="6858000"/>
          </a:xfrm>
          <a:prstGeom prst="rect">
            <a:avLst/>
          </a:prstGeom>
        </p:spPr>
      </p:pic>
      <p:sp>
        <p:nvSpPr>
          <p:cNvPr id="122" name="Rectangle 121">
            <a:extLst>
              <a:ext uri="{FF2B5EF4-FFF2-40B4-BE49-F238E27FC236}">
                <a16:creationId xmlns:a16="http://schemas.microsoft.com/office/drawing/2014/main" id="{26519E81-C48F-4DC1-8447-5AA3137BE5EE}"/>
              </a:ext>
            </a:extLst>
          </p:cNvPr>
          <p:cNvSpPr/>
          <p:nvPr/>
        </p:nvSpPr>
        <p:spPr>
          <a:xfrm>
            <a:off x="7291834" y="-1"/>
            <a:ext cx="4900166" cy="6858001"/>
          </a:xfrm>
          <a:prstGeom prst="rect">
            <a:avLst/>
          </a:prstGeom>
          <a:solidFill>
            <a:srgbClr val="092C64">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4A23E82-4ADA-4290-A732-46C59CED37BE}"/>
              </a:ext>
            </a:extLst>
          </p:cNvPr>
          <p:cNvSpPr/>
          <p:nvPr/>
        </p:nvSpPr>
        <p:spPr>
          <a:xfrm>
            <a:off x="7485081" y="2751890"/>
            <a:ext cx="4513667" cy="1354217"/>
          </a:xfrm>
          <a:prstGeom prst="rect">
            <a:avLst/>
          </a:prstGeom>
        </p:spPr>
        <p:txBody>
          <a:bodyPr wrap="square" lIns="0" tIns="0" rIns="0" bIns="0">
            <a:spAutoFit/>
          </a:bodyPr>
          <a:lstStyle/>
          <a:p>
            <a:pPr algn="ctr"/>
            <a:r>
              <a:rPr lang="en-IE" sz="4400" b="1" i="0" dirty="0">
                <a:solidFill>
                  <a:srgbClr val="F59912"/>
                </a:solidFill>
                <a:effectLst/>
                <a:latin typeface="Arial" panose="020B0604020202020204" pitchFamily="34" charset="0"/>
                <a:cs typeface="Arial" panose="020B0604020202020204" pitchFamily="34" charset="0"/>
              </a:rPr>
              <a:t>What our customers say</a:t>
            </a:r>
          </a:p>
        </p:txBody>
      </p:sp>
      <p:pic>
        <p:nvPicPr>
          <p:cNvPr id="5" name="Picture 4" descr="A close-up of a white background&#10;&#10;Description automatically generated">
            <a:extLst>
              <a:ext uri="{FF2B5EF4-FFF2-40B4-BE49-F238E27FC236}">
                <a16:creationId xmlns:a16="http://schemas.microsoft.com/office/drawing/2014/main" id="{F88FF659-D6F9-8D3D-DC61-7C0CE5D35A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53" y="152585"/>
            <a:ext cx="4762373" cy="1043283"/>
          </a:xfrm>
          <a:prstGeom prst="rect">
            <a:avLst/>
          </a:prstGeom>
        </p:spPr>
      </p:pic>
      <p:sp>
        <p:nvSpPr>
          <p:cNvPr id="10" name="TextBox 9">
            <a:extLst>
              <a:ext uri="{FF2B5EF4-FFF2-40B4-BE49-F238E27FC236}">
                <a16:creationId xmlns:a16="http://schemas.microsoft.com/office/drawing/2014/main" id="{05AFB849-B3BE-A345-18AC-18059E5444FD}"/>
              </a:ext>
            </a:extLst>
          </p:cNvPr>
          <p:cNvSpPr txBox="1"/>
          <p:nvPr/>
        </p:nvSpPr>
        <p:spPr>
          <a:xfrm>
            <a:off x="398025" y="982029"/>
            <a:ext cx="3256112" cy="1384995"/>
          </a:xfrm>
          <a:prstGeom prst="rect">
            <a:avLst/>
          </a:prstGeom>
          <a:noFill/>
        </p:spPr>
        <p:txBody>
          <a:bodyPr wrap="square">
            <a:spAutoFit/>
          </a:bodyPr>
          <a:lstStyle/>
          <a:p>
            <a:pPr algn="ctr"/>
            <a:r>
              <a:rPr lang="en-GB" sz="1200" i="0" dirty="0">
                <a:solidFill>
                  <a:srgbClr val="062A65"/>
                </a:solidFill>
                <a:effectLst/>
                <a:latin typeface="roboto" panose="02000000000000000000" pitchFamily="2" charset="0"/>
                <a:ea typeface="roboto" panose="02000000000000000000" pitchFamily="2" charset="0"/>
                <a:cs typeface="roboto" panose="02000000000000000000" pitchFamily="2" charset="0"/>
              </a:rPr>
              <a:t>Recent project including the installation &amp; automation of 2 swing gates and 1 sliding gate. Replacing 3 very unreliable, poorly engineered sectional doors installed by a previous company. Thanks to </a:t>
            </a:r>
            <a:r>
              <a:rPr lang="en-GB" sz="1200" i="0" dirty="0">
                <a:solidFill>
                  <a:srgbClr val="062A65"/>
                </a:solidFill>
                <a:effectLst/>
                <a:latin typeface="roboto" panose="02000000000000000000" pitchFamily="2" charset="0"/>
                <a:ea typeface="roboto" panose="02000000000000000000" pitchFamily="2" charset="0"/>
                <a:cs typeface="roboto" panose="02000000000000000000" pitchFamily="2" charset="0"/>
                <a:hlinkClick r:id="rId5">
                  <a:extLst>
                    <a:ext uri="{A12FA001-AC4F-418D-AE19-62706E023703}">
                      <ahyp:hlinkClr xmlns:ahyp="http://schemas.microsoft.com/office/drawing/2018/hyperlinkcolor" val="tx"/>
                    </a:ext>
                  </a:extLst>
                </a:hlinkClick>
              </a:rPr>
              <a:t>Electro Automation Ltd</a:t>
            </a:r>
            <a:r>
              <a:rPr lang="en-GB" sz="1200" i="0" dirty="0">
                <a:solidFill>
                  <a:srgbClr val="062A65"/>
                </a:solidFill>
                <a:effectLst/>
                <a:latin typeface="roboto" panose="02000000000000000000" pitchFamily="2" charset="0"/>
                <a:ea typeface="roboto" panose="02000000000000000000" pitchFamily="2" charset="0"/>
                <a:cs typeface="roboto" panose="02000000000000000000" pitchFamily="2" charset="0"/>
              </a:rPr>
              <a:t> for an excellently executed job.</a:t>
            </a:r>
            <a:endParaRPr lang="en-IE" sz="1200" dirty="0">
              <a:solidFill>
                <a:srgbClr val="062A65"/>
              </a:solidFill>
              <a:latin typeface="roboto" panose="02000000000000000000" pitchFamily="2" charset="0"/>
              <a:ea typeface="roboto" panose="02000000000000000000" pitchFamily="2" charset="0"/>
              <a:cs typeface="roboto" panose="02000000000000000000" pitchFamily="2" charset="0"/>
            </a:endParaRPr>
          </a:p>
        </p:txBody>
      </p:sp>
      <p:pic>
        <p:nvPicPr>
          <p:cNvPr id="12" name="Picture 11">
            <a:extLst>
              <a:ext uri="{FF2B5EF4-FFF2-40B4-BE49-F238E27FC236}">
                <a16:creationId xmlns:a16="http://schemas.microsoft.com/office/drawing/2014/main" id="{3F4CE8A8-B3B9-D947-0A4C-90576E581DDB}"/>
              </a:ext>
            </a:extLst>
          </p:cNvPr>
          <p:cNvPicPr>
            <a:picLocks noChangeAspect="1"/>
          </p:cNvPicPr>
          <p:nvPr/>
        </p:nvPicPr>
        <p:blipFill>
          <a:blip r:embed="rId6"/>
          <a:stretch>
            <a:fillRect/>
          </a:stretch>
        </p:blipFill>
        <p:spPr>
          <a:xfrm>
            <a:off x="398025" y="3501236"/>
            <a:ext cx="1828800" cy="723900"/>
          </a:xfrm>
          <a:prstGeom prst="rect">
            <a:avLst/>
          </a:prstGeom>
        </p:spPr>
      </p:pic>
      <p:sp>
        <p:nvSpPr>
          <p:cNvPr id="13" name="TextBox 12">
            <a:extLst>
              <a:ext uri="{FF2B5EF4-FFF2-40B4-BE49-F238E27FC236}">
                <a16:creationId xmlns:a16="http://schemas.microsoft.com/office/drawing/2014/main" id="{1A3E175E-8625-3C0A-883E-CFE5B23C0034}"/>
              </a:ext>
            </a:extLst>
          </p:cNvPr>
          <p:cNvSpPr txBox="1"/>
          <p:nvPr/>
        </p:nvSpPr>
        <p:spPr>
          <a:xfrm>
            <a:off x="157053" y="4468932"/>
            <a:ext cx="3256112" cy="1384995"/>
          </a:xfrm>
          <a:prstGeom prst="rect">
            <a:avLst/>
          </a:prstGeom>
          <a:noFill/>
        </p:spPr>
        <p:txBody>
          <a:bodyPr wrap="square">
            <a:spAutoFit/>
          </a:bodyPr>
          <a:lstStyle/>
          <a:p>
            <a:pPr algn="ctr"/>
            <a:r>
              <a:rPr lang="en-GB" sz="1200" i="0" dirty="0">
                <a:solidFill>
                  <a:srgbClr val="062A65"/>
                </a:solidFill>
                <a:effectLst/>
                <a:latin typeface="roboto" panose="02000000000000000000" pitchFamily="2" charset="0"/>
                <a:ea typeface="roboto" panose="02000000000000000000" pitchFamily="2" charset="0"/>
                <a:cs typeface="roboto" panose="02000000000000000000" pitchFamily="2" charset="0"/>
              </a:rPr>
              <a:t>Electro Automation have installed and maintained our parking equipment for 10 years.  We recently upgraded our system to the latest barcode technology and the project was a huge success.  The project was well planned and delivered on time and within budget.</a:t>
            </a:r>
            <a:endParaRPr lang="en-IE" sz="1200" dirty="0">
              <a:solidFill>
                <a:srgbClr val="062A65"/>
              </a:solidFill>
              <a:latin typeface="roboto" panose="02000000000000000000" pitchFamily="2" charset="0"/>
              <a:ea typeface="roboto" panose="02000000000000000000" pitchFamily="2" charset="0"/>
              <a:cs typeface="roboto" panose="02000000000000000000" pitchFamily="2" charset="0"/>
            </a:endParaRPr>
          </a:p>
        </p:txBody>
      </p:sp>
      <p:pic>
        <p:nvPicPr>
          <p:cNvPr id="14" name="Graphic 13" descr="Open quotation mark with solid fill">
            <a:extLst>
              <a:ext uri="{FF2B5EF4-FFF2-40B4-BE49-F238E27FC236}">
                <a16:creationId xmlns:a16="http://schemas.microsoft.com/office/drawing/2014/main" id="{51DA7875-2087-217F-F3E2-B5229684A5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20259" y="1253257"/>
            <a:ext cx="1295400" cy="1295400"/>
          </a:xfrm>
          <a:prstGeom prst="rect">
            <a:avLst/>
          </a:prstGeom>
        </p:spPr>
      </p:pic>
      <p:pic>
        <p:nvPicPr>
          <p:cNvPr id="18" name="Graphic 17" descr="Open quotation mark with solid fill">
            <a:extLst>
              <a:ext uri="{FF2B5EF4-FFF2-40B4-BE49-F238E27FC236}">
                <a16:creationId xmlns:a16="http://schemas.microsoft.com/office/drawing/2014/main" id="{DBC6A6AD-48AC-0486-42E3-406057C173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0896600" y="4468932"/>
            <a:ext cx="1295400" cy="1295400"/>
          </a:xfrm>
          <a:prstGeom prst="rect">
            <a:avLst/>
          </a:prstGeom>
        </p:spPr>
      </p:pic>
      <p:pic>
        <p:nvPicPr>
          <p:cNvPr id="2050" name="Picture 2" descr="Meath County Council | Peoplesafe">
            <a:extLst>
              <a:ext uri="{FF2B5EF4-FFF2-40B4-BE49-F238E27FC236}">
                <a16:creationId xmlns:a16="http://schemas.microsoft.com/office/drawing/2014/main" id="{AF596C32-CE04-839A-9BE5-1632DA2E26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3749" y="1151690"/>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DEBA322-7D20-1E21-E49D-3C0287321254}"/>
              </a:ext>
            </a:extLst>
          </p:cNvPr>
          <p:cNvSpPr txBox="1"/>
          <p:nvPr/>
        </p:nvSpPr>
        <p:spPr>
          <a:xfrm>
            <a:off x="3501749" y="2386573"/>
            <a:ext cx="3701498" cy="1200329"/>
          </a:xfrm>
          <a:prstGeom prst="rect">
            <a:avLst/>
          </a:prstGeom>
          <a:noFill/>
        </p:spPr>
        <p:txBody>
          <a:bodyPr wrap="square">
            <a:spAutoFit/>
          </a:bodyPr>
          <a:lstStyle/>
          <a:p>
            <a:pPr algn="ctr"/>
            <a:r>
              <a:rPr lang="en-GB" sz="1200" dirty="0">
                <a:solidFill>
                  <a:srgbClr val="062A65"/>
                </a:solidFill>
                <a:latin typeface="roboto" panose="02000000000000000000" pitchFamily="2" charset="0"/>
                <a:ea typeface="roboto" panose="02000000000000000000" pitchFamily="2" charset="0"/>
                <a:cs typeface="roboto" panose="02000000000000000000" pitchFamily="2" charset="0"/>
              </a:rPr>
              <a:t>Electro Automation have provided Meath County Council with automatic barriers and payment systems at a number of installations. We have found them to be financially competitive, technically competent and they provide a reliable back up service where issues may arise.</a:t>
            </a:r>
            <a:endParaRPr lang="en-IE" sz="1200" dirty="0">
              <a:solidFill>
                <a:srgbClr val="062A65"/>
              </a:solidFill>
              <a:latin typeface="roboto" panose="02000000000000000000" pitchFamily="2" charset="0"/>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id="{DC856D80-D497-DA6E-9D76-3468948AB4C0}"/>
              </a:ext>
            </a:extLst>
          </p:cNvPr>
          <p:cNvSpPr txBox="1"/>
          <p:nvPr/>
        </p:nvSpPr>
        <p:spPr>
          <a:xfrm>
            <a:off x="3416918" y="4976764"/>
            <a:ext cx="3825319" cy="1754326"/>
          </a:xfrm>
          <a:prstGeom prst="rect">
            <a:avLst/>
          </a:prstGeom>
          <a:noFill/>
        </p:spPr>
        <p:txBody>
          <a:bodyPr wrap="square">
            <a:spAutoFit/>
          </a:bodyPr>
          <a:lstStyle/>
          <a:p>
            <a:pPr algn="ctr"/>
            <a:r>
              <a:rPr lang="en-GB" sz="1200" dirty="0">
                <a:solidFill>
                  <a:srgbClr val="062A65"/>
                </a:solidFill>
                <a:latin typeface="roboto" panose="02000000000000000000" pitchFamily="2" charset="0"/>
                <a:ea typeface="roboto" panose="02000000000000000000" pitchFamily="2" charset="0"/>
                <a:cs typeface="roboto" panose="02000000000000000000" pitchFamily="2" charset="0"/>
              </a:rPr>
              <a:t>We have worked with Electro automation for many years. When we came to the major decision that our customers required 24/7 service 365 days a year, we had no hesitation in forming a strategic linkage with Electro to provide the electrical commissioning and service requirements for our domestic and commercial gate installations. Their service is first class, and it is a great comfort to our clients to have a reliable and proven service partner</a:t>
            </a:r>
            <a:endParaRPr lang="en-IE" sz="1200" dirty="0">
              <a:solidFill>
                <a:srgbClr val="062A65"/>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320924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v3ivVpiBLSVXrh_cxXSme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OJtSPEwPcdkkmSme7vgJ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oster Researc">
      <a:dk1>
        <a:srgbClr val="000000"/>
      </a:dk1>
      <a:lt1>
        <a:srgbClr val="FFFFFF"/>
      </a:lt1>
      <a:dk2>
        <a:srgbClr val="44546A"/>
      </a:dk2>
      <a:lt2>
        <a:srgbClr val="E7E6E6"/>
      </a:lt2>
      <a:accent1>
        <a:srgbClr val="4983C4"/>
      </a:accent1>
      <a:accent2>
        <a:srgbClr val="90DEF0"/>
      </a:accent2>
      <a:accent3>
        <a:srgbClr val="F6FCFC"/>
      </a:accent3>
      <a:accent4>
        <a:srgbClr val="FE3C32"/>
      </a:accent4>
      <a:accent5>
        <a:srgbClr val="161619"/>
      </a:accent5>
      <a:accent6>
        <a:srgbClr val="161619"/>
      </a:accent6>
      <a:hlink>
        <a:srgbClr val="2F5CD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2399</TotalTime>
  <Words>1596</Words>
  <Application>Microsoft Office PowerPoint</Application>
  <PresentationFormat>Widescreen</PresentationFormat>
  <Paragraphs>113</Paragraphs>
  <Slides>12</Slides>
  <Notes>7</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12</vt:i4>
      </vt:variant>
    </vt:vector>
  </HeadingPairs>
  <TitlesOfParts>
    <vt:vector size="25" baseType="lpstr">
      <vt:lpstr>Arial</vt:lpstr>
      <vt:lpstr>Calibri</vt:lpstr>
      <vt:lpstr>Calibri Light</vt:lpstr>
      <vt:lpstr>Consolas</vt:lpstr>
      <vt:lpstr>Roboto</vt:lpstr>
      <vt:lpstr>Roboto</vt:lpstr>
      <vt:lpstr>Segoe UI</vt:lpstr>
      <vt:lpstr>Segoe UI Light</vt:lpstr>
      <vt:lpstr>Verdana</vt:lpstr>
      <vt:lpstr>Office Theme</vt:lpstr>
      <vt:lpstr>1_Office Theme</vt:lpstr>
      <vt:lpstr>2_Office Theme</vt:lpstr>
      <vt:lpstr>think-cell Slide</vt:lpstr>
      <vt:lpstr>Company Profile Electro Automation</vt:lpstr>
      <vt:lpstr>About Us</vt:lpstr>
      <vt:lpstr>EDS</vt:lpstr>
      <vt:lpstr>NEAT Premium Aluminium Gates</vt:lpstr>
      <vt:lpstr>Our Vision</vt:lpstr>
      <vt:lpstr>Our Solutions</vt:lpstr>
      <vt:lpstr>Service &amp; Maintenance </vt:lpstr>
      <vt:lpstr>Our Markets</vt:lpstr>
      <vt:lpstr>PowerPoint Presentation</vt:lpstr>
      <vt:lpstr>PowerPoint Presentation</vt:lpstr>
      <vt:lpstr>PowerPoint Presentation</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Profile PowerPoint template</dc:title>
  <dc:creator>24slides18</dc:creator>
  <cp:lastModifiedBy>Matthew Preston</cp:lastModifiedBy>
  <cp:revision>38</cp:revision>
  <dcterms:created xsi:type="dcterms:W3CDTF">2022-05-11T04:01:53Z</dcterms:created>
  <dcterms:modified xsi:type="dcterms:W3CDTF">2024-02-28T15:19:23Z</dcterms:modified>
</cp:coreProperties>
</file>